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7" r:id="rId2"/>
    <p:sldId id="258" r:id="rId3"/>
    <p:sldId id="1263" r:id="rId4"/>
    <p:sldId id="1264" r:id="rId5"/>
    <p:sldId id="1265" r:id="rId6"/>
    <p:sldId id="343" r:id="rId7"/>
    <p:sldId id="1262" r:id="rId8"/>
    <p:sldId id="261" r:id="rId9"/>
    <p:sldId id="260" r:id="rId10"/>
    <p:sldId id="303" r:id="rId11"/>
    <p:sldId id="350" r:id="rId12"/>
    <p:sldId id="351" r:id="rId13"/>
    <p:sldId id="259" r:id="rId14"/>
    <p:sldId id="262" r:id="rId15"/>
    <p:sldId id="316" r:id="rId16"/>
    <p:sldId id="353" r:id="rId17"/>
    <p:sldId id="266" r:id="rId18"/>
    <p:sldId id="317" r:id="rId19"/>
    <p:sldId id="342" r:id="rId20"/>
    <p:sldId id="271" r:id="rId21"/>
    <p:sldId id="272" r:id="rId22"/>
    <p:sldId id="273" r:id="rId23"/>
    <p:sldId id="274" r:id="rId24"/>
    <p:sldId id="354" r:id="rId25"/>
    <p:sldId id="355" r:id="rId26"/>
    <p:sldId id="318" r:id="rId27"/>
    <p:sldId id="356" r:id="rId28"/>
    <p:sldId id="276" r:id="rId29"/>
    <p:sldId id="277" r:id="rId30"/>
    <p:sldId id="278" r:id="rId31"/>
    <p:sldId id="279" r:id="rId32"/>
    <p:sldId id="357" r:id="rId33"/>
    <p:sldId id="358" r:id="rId34"/>
    <p:sldId id="282" r:id="rId35"/>
    <p:sldId id="283" r:id="rId36"/>
    <p:sldId id="284" r:id="rId37"/>
    <p:sldId id="285" r:id="rId38"/>
    <p:sldId id="287" r:id="rId39"/>
    <p:sldId id="288" r:id="rId40"/>
    <p:sldId id="326" r:id="rId41"/>
    <p:sldId id="291" r:id="rId42"/>
    <p:sldId id="359" r:id="rId43"/>
    <p:sldId id="293" r:id="rId44"/>
    <p:sldId id="265" r:id="rId45"/>
    <p:sldId id="321" r:id="rId46"/>
    <p:sldId id="324" r:id="rId47"/>
    <p:sldId id="360" r:id="rId48"/>
    <p:sldId id="334" r:id="rId49"/>
    <p:sldId id="296" r:id="rId50"/>
    <p:sldId id="1199"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4351"/>
  </p:normalViewPr>
  <p:slideViewPr>
    <p:cSldViewPr snapToGrid="0">
      <p:cViewPr varScale="1">
        <p:scale>
          <a:sx n="60" d="100"/>
          <a:sy n="60" d="100"/>
        </p:scale>
        <p:origin x="11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11C38-6B45-B146-9FC5-A96AC9FE14D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A842-3A86-544D-B233-B8F8DD519B1B}" type="slidenum">
              <a:rPr lang="en-US" smtClean="0"/>
              <a:t>‹#›</a:t>
            </a:fld>
            <a:endParaRPr lang="en-US"/>
          </a:p>
        </p:txBody>
      </p:sp>
    </p:spTree>
    <p:extLst>
      <p:ext uri="{BB962C8B-B14F-4D97-AF65-F5344CB8AC3E}">
        <p14:creationId xmlns:p14="http://schemas.microsoft.com/office/powerpoint/2010/main" val="794809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1" indent="0" algn="l" rtl="0">
              <a:lnSpc>
                <a:spcPct val="100000"/>
              </a:lnSpc>
              <a:spcBef>
                <a:spcPts val="0"/>
              </a:spcBef>
              <a:spcAft>
                <a:spcPts val="0"/>
              </a:spcAft>
              <a:buClr>
                <a:schemeClr val="dk1"/>
              </a:buClr>
              <a:buSzPts val="1200"/>
              <a:buFont typeface="Calibri"/>
              <a:buNone/>
            </a:pPr>
            <a:r>
              <a:rPr lang="en-US"/>
              <a:t>1. </a:t>
            </a:r>
            <a:r>
              <a:rPr lang="en-US" b="0" i="0" u="none" strike="noStrike" cap="none">
                <a:solidFill>
                  <a:srgbClr val="002060"/>
                </a:solidFill>
                <a:latin typeface="Arial"/>
                <a:ea typeface="Arial"/>
                <a:cs typeface="Arial"/>
                <a:sym typeface="Arial"/>
              </a:rPr>
              <a:t>uses a </a:t>
            </a:r>
            <a:r>
              <a:rPr lang="en-US" b="1" i="0" u="none" strike="noStrike" cap="none">
                <a:solidFill>
                  <a:srgbClr val="C55A11"/>
                </a:solidFill>
                <a:latin typeface="Arial"/>
                <a:ea typeface="Arial"/>
                <a:cs typeface="Arial"/>
                <a:sym typeface="Arial"/>
              </a:rPr>
              <a:t>two-factor security procedure</a:t>
            </a:r>
            <a:r>
              <a:rPr lang="en-US" b="0" i="0" u="none" strike="noStrike" cap="none">
                <a:solidFill>
                  <a:srgbClr val="002060"/>
                </a:solidFill>
                <a:latin typeface="Arial"/>
                <a:ea typeface="Arial"/>
                <a:cs typeface="Arial"/>
                <a:sym typeface="Arial"/>
              </a:rPr>
              <a:t> consisting of an archive format compression and password protection to ensure the security, integrity and confidentiality of the bids submitted;</a:t>
            </a:r>
            <a:endParaRPr/>
          </a:p>
          <a:p>
            <a:pPr marL="0" lvl="0" indent="0" algn="l" rtl="0">
              <a:lnSpc>
                <a:spcPct val="100000"/>
              </a:lnSpc>
              <a:spcBef>
                <a:spcPts val="0"/>
              </a:spcBef>
              <a:spcAft>
                <a:spcPts val="0"/>
              </a:spcAft>
              <a:buSzPts val="1400"/>
              <a:buNone/>
            </a:pPr>
            <a:endParaRPr/>
          </a:p>
          <a:p>
            <a:pPr marL="0" marR="0" lvl="1" indent="0" algn="l" rtl="0">
              <a:lnSpc>
                <a:spcPct val="100000"/>
              </a:lnSpc>
              <a:spcBef>
                <a:spcPts val="0"/>
              </a:spcBef>
              <a:spcAft>
                <a:spcPts val="0"/>
              </a:spcAft>
              <a:buClr>
                <a:schemeClr val="dk1"/>
              </a:buClr>
              <a:buSzPts val="1200"/>
              <a:buFont typeface="Calibri"/>
              <a:buNone/>
            </a:pPr>
            <a:r>
              <a:rPr lang="en-US"/>
              <a:t>2. </a:t>
            </a:r>
            <a:r>
              <a:rPr lang="en-US" b="1" i="0" u="none" strike="noStrike" cap="none">
                <a:solidFill>
                  <a:srgbClr val="C55A11"/>
                </a:solidFill>
                <a:latin typeface="Arial"/>
                <a:ea typeface="Arial"/>
                <a:cs typeface="Arial"/>
                <a:sym typeface="Arial"/>
              </a:rPr>
              <a:t>allows access to a password-protected Bidding Documents on opening date and time</a:t>
            </a:r>
            <a:r>
              <a:rPr lang="en-US" b="0" i="0" u="none" strike="noStrike" cap="none">
                <a:solidFill>
                  <a:srgbClr val="002060"/>
                </a:solidFill>
                <a:latin typeface="Arial"/>
                <a:ea typeface="Arial"/>
                <a:cs typeface="Arial"/>
                <a:sym typeface="Arial"/>
              </a:rPr>
              <a:t>. The passwords for accessing the file will be disclosed by the Bidders only during the actual bid opening which may be done in person or face-to-face through videoconferencing, webcasting or similar technology; and</a:t>
            </a:r>
            <a:endParaRPr/>
          </a:p>
          <a:p>
            <a:pPr marL="0" lvl="0" indent="0" algn="l" rtl="0">
              <a:lnSpc>
                <a:spcPct val="100000"/>
              </a:lnSpc>
              <a:spcBef>
                <a:spcPts val="0"/>
              </a:spcBef>
              <a:spcAft>
                <a:spcPts val="0"/>
              </a:spcAft>
              <a:buSzPts val="1400"/>
              <a:buNone/>
            </a:pPr>
            <a:endParaRPr/>
          </a:p>
          <a:p>
            <a:pPr marL="0" marR="0" lvl="1" indent="0" algn="l" rtl="0">
              <a:lnSpc>
                <a:spcPct val="100000"/>
              </a:lnSpc>
              <a:spcBef>
                <a:spcPts val="0"/>
              </a:spcBef>
              <a:spcAft>
                <a:spcPts val="0"/>
              </a:spcAft>
              <a:buClr>
                <a:schemeClr val="dk1"/>
              </a:buClr>
              <a:buSzPts val="1200"/>
              <a:buFont typeface="Calibri"/>
              <a:buNone/>
            </a:pPr>
            <a:r>
              <a:rPr lang="en-US"/>
              <a:t>3. </a:t>
            </a:r>
            <a:r>
              <a:rPr lang="en-US" b="0" i="0" u="none" strike="noStrike" cap="none">
                <a:solidFill>
                  <a:srgbClr val="002060"/>
                </a:solidFill>
                <a:latin typeface="Arial"/>
                <a:ea typeface="Arial"/>
                <a:cs typeface="Arial"/>
                <a:sym typeface="Arial"/>
              </a:rPr>
              <a:t>capable of </a:t>
            </a:r>
            <a:r>
              <a:rPr lang="en-US" b="1" i="0" u="none" strike="noStrike" cap="none">
                <a:solidFill>
                  <a:srgbClr val="C55A11"/>
                </a:solidFill>
                <a:latin typeface="Arial"/>
                <a:ea typeface="Arial"/>
                <a:cs typeface="Arial"/>
                <a:sym typeface="Arial"/>
              </a:rPr>
              <a:t>generating an audit trail of transactions </a:t>
            </a:r>
            <a:r>
              <a:rPr lang="en-US" b="0" i="0" u="none" strike="noStrike" cap="none">
                <a:solidFill>
                  <a:srgbClr val="002060"/>
                </a:solidFill>
                <a:latin typeface="Arial"/>
                <a:ea typeface="Arial"/>
                <a:cs typeface="Arial"/>
                <a:sym typeface="Arial"/>
              </a:rPr>
              <a:t>to ensure the security, integrity and authenticity of bid submissions.</a:t>
            </a:r>
            <a:endParaRPr/>
          </a:p>
          <a:p>
            <a:pPr marL="0" lvl="0" indent="0" algn="l" rtl="0">
              <a:lnSpc>
                <a:spcPct val="100000"/>
              </a:lnSpc>
              <a:spcBef>
                <a:spcPts val="0"/>
              </a:spcBef>
              <a:spcAft>
                <a:spcPts val="0"/>
              </a:spcAft>
              <a:buSzPts val="1400"/>
              <a:buNone/>
            </a:pPr>
            <a:endParaRPr/>
          </a:p>
        </p:txBody>
      </p:sp>
      <p:sp>
        <p:nvSpPr>
          <p:cNvPr id="859" name="Google Shape;859;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Sir, when you click the link po, it will lead you to the website.</a:t>
            </a:r>
          </a:p>
        </p:txBody>
      </p:sp>
      <p:sp>
        <p:nvSpPr>
          <p:cNvPr id="4" name="Slide Number Placeholder 3"/>
          <p:cNvSpPr>
            <a:spLocks noGrp="1"/>
          </p:cNvSpPr>
          <p:nvPr>
            <p:ph type="sldNum" sz="quarter" idx="5"/>
          </p:nvPr>
        </p:nvSpPr>
        <p:spPr/>
        <p:txBody>
          <a:bodyPr/>
          <a:lstStyle/>
          <a:p>
            <a:fld id="{0ADBA842-3A86-544D-B233-B8F8DD519B1B}" type="slidenum">
              <a:rPr lang="en-US" smtClean="0"/>
              <a:t>47</a:t>
            </a:fld>
            <a:endParaRPr lang="en-US"/>
          </a:p>
        </p:txBody>
      </p:sp>
    </p:spTree>
    <p:extLst>
      <p:ext uri="{BB962C8B-B14F-4D97-AF65-F5344CB8AC3E}">
        <p14:creationId xmlns:p14="http://schemas.microsoft.com/office/powerpoint/2010/main" val="3489302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2E17A5B5-A8B0-4CEC-B7CF-481C6D23F894}" type="datetimeFigureOut">
              <a:rPr lang="en-PH" smtClean="0"/>
              <a:t>05/12/2022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E17A5B5-A8B0-4CEC-B7CF-481C6D23F894}" type="datetimeFigureOut">
              <a:rPr lang="en-PH" smtClean="0"/>
              <a:t>05/12/2022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E17A5B5-A8B0-4CEC-B7CF-481C6D23F894}" type="datetimeFigureOut">
              <a:rPr lang="en-PH" smtClean="0"/>
              <a:t>05/12/2022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2E17A5B5-A8B0-4CEC-B7CF-481C6D23F894}" type="datetimeFigureOut">
              <a:rPr lang="en-PH" smtClean="0"/>
              <a:t>05/12/2022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7A5B5-A8B0-4CEC-B7CF-481C6D23F894}" type="datetimeFigureOut">
              <a:rPr lang="en-PH" smtClean="0"/>
              <a:t>05/12/2022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2E17A5B5-A8B0-4CEC-B7CF-481C6D23F894}" type="datetimeFigureOut">
              <a:rPr lang="en-PH" smtClean="0"/>
              <a:t>05/12/2022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2E17A5B5-A8B0-4CEC-B7CF-481C6D23F894}" type="datetimeFigureOut">
              <a:rPr lang="en-PH" smtClean="0"/>
              <a:t>05/12/2022</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2E17A5B5-A8B0-4CEC-B7CF-481C6D23F894}" type="datetimeFigureOut">
              <a:rPr lang="en-PH" smtClean="0"/>
              <a:t>05/12/2022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7A5B5-A8B0-4CEC-B7CF-481C6D23F894}" type="datetimeFigureOut">
              <a:rPr lang="en-PH" smtClean="0"/>
              <a:t>05/12/2022</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7A5B5-A8B0-4CEC-B7CF-481C6D23F894}" type="datetimeFigureOut">
              <a:rPr lang="en-PH" smtClean="0"/>
              <a:t>05/12/2022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7A5B5-A8B0-4CEC-B7CF-481C6D23F894}" type="datetimeFigureOut">
              <a:rPr lang="en-PH" smtClean="0"/>
              <a:t>05/12/2022</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D67DEEDF-C50A-4C3C-AB6D-9DBDCF04FAA7}"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7A5B5-A8B0-4CEC-B7CF-481C6D23F894}" type="datetimeFigureOut">
              <a:rPr lang="en-PH" smtClean="0"/>
              <a:t>05/12/2022</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7DEEDF-C50A-4C3C-AB6D-9DBDCF04FAA7}" type="slidenum">
              <a:rPr lang="en-PH" smtClean="0"/>
              <a:t>‹#›</a:t>
            </a:fld>
            <a:endParaRPr lang="en-PH"/>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gppb.gov.ph/downloadables.php"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47396"/>
            <a:ext cx="9136284" cy="2176422"/>
          </a:xfrm>
          <a:custGeom>
            <a:avLst/>
            <a:gdLst>
              <a:gd name="connsiteX0" fmla="*/ 0 w 9136284"/>
              <a:gd name="connsiteY0" fmla="*/ 0 h 2176422"/>
              <a:gd name="connsiteX1" fmla="*/ 9136284 w 9136284"/>
              <a:gd name="connsiteY1" fmla="*/ 0 h 2176422"/>
              <a:gd name="connsiteX2" fmla="*/ 9136284 w 9136284"/>
              <a:gd name="connsiteY2" fmla="*/ 2176422 h 2176422"/>
              <a:gd name="connsiteX3" fmla="*/ 0 w 9136284"/>
              <a:gd name="connsiteY3" fmla="*/ 2176422 h 2176422"/>
              <a:gd name="connsiteX4" fmla="*/ 0 w 9136284"/>
              <a:gd name="connsiteY4" fmla="*/ 0 h 2176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6284" h="2176422" fill="none" extrusionOk="0">
                <a:moveTo>
                  <a:pt x="0" y="0"/>
                </a:moveTo>
                <a:cubicBezTo>
                  <a:pt x="1607536" y="-49533"/>
                  <a:pt x="8072517" y="-14809"/>
                  <a:pt x="9136284" y="0"/>
                </a:cubicBezTo>
                <a:cubicBezTo>
                  <a:pt x="9223923" y="947911"/>
                  <a:pt x="9063605" y="1412691"/>
                  <a:pt x="9136284" y="2176422"/>
                </a:cubicBezTo>
                <a:cubicBezTo>
                  <a:pt x="6095902" y="2128191"/>
                  <a:pt x="1782677" y="2260877"/>
                  <a:pt x="0" y="2176422"/>
                </a:cubicBezTo>
                <a:cubicBezTo>
                  <a:pt x="-38581" y="1329028"/>
                  <a:pt x="63341" y="790365"/>
                  <a:pt x="0" y="0"/>
                </a:cubicBezTo>
                <a:close/>
              </a:path>
              <a:path w="9136284" h="2176422" stroke="0" extrusionOk="0">
                <a:moveTo>
                  <a:pt x="0" y="0"/>
                </a:moveTo>
                <a:cubicBezTo>
                  <a:pt x="3017204" y="118645"/>
                  <a:pt x="7013431" y="116012"/>
                  <a:pt x="9136284" y="0"/>
                </a:cubicBezTo>
                <a:cubicBezTo>
                  <a:pt x="9003402" y="535852"/>
                  <a:pt x="9221235" y="1737169"/>
                  <a:pt x="9136284" y="2176422"/>
                </a:cubicBezTo>
                <a:cubicBezTo>
                  <a:pt x="7553860" y="2311022"/>
                  <a:pt x="997270" y="2019226"/>
                  <a:pt x="0" y="2176422"/>
                </a:cubicBezTo>
                <a:cubicBezTo>
                  <a:pt x="-20187" y="1845379"/>
                  <a:pt x="-152480" y="997106"/>
                  <a:pt x="0" y="0"/>
                </a:cubicBezTo>
                <a:close/>
              </a:path>
            </a:pathLst>
          </a:cu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ln w="12700">
            <a:solidFill>
              <a:schemeClr val="tx1"/>
            </a:solidFill>
            <a:extLst>
              <a:ext uri="{C807C97D-BFC1-408E-A445-0C87EB9F89A2}">
                <ask:lineSketchStyleProps xmlns:ask="http://schemas.microsoft.com/office/drawing/2018/sketchyshapes" sd="1219033472">
                  <ask:type>
                    <ask:lineSketchCurved/>
                  </ask:type>
                </ask:lineSketchStyleProps>
              </a:ext>
            </a:extLst>
          </a:ln>
        </p:spPr>
        <p:txBody>
          <a:bodyPr>
            <a:normAutofit/>
          </a:bodyPr>
          <a:lstStyle/>
          <a:p>
            <a:r>
              <a:rPr lang="en-PH" sz="7200" dirty="0">
                <a:latin typeface="Tahoma" panose="020B0604030504040204" pitchFamily="34" charset="0"/>
                <a:ea typeface="Tahoma" panose="020B0604030504040204" pitchFamily="34" charset="0"/>
                <a:cs typeface="Tahoma" panose="020B0604030504040204" pitchFamily="34" charset="0"/>
              </a:rPr>
              <a:t>New Procurement Guidelines </a:t>
            </a:r>
          </a:p>
        </p:txBody>
      </p:sp>
    </p:spTree>
    <p:extLst>
      <p:ext uri="{BB962C8B-B14F-4D97-AF65-F5344CB8AC3E}">
        <p14:creationId xmlns:p14="http://schemas.microsoft.com/office/powerpoint/2010/main" val="49974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49060E-F513-E770-EE64-B0A2D28CEF5B}"/>
              </a:ext>
            </a:extLst>
          </p:cNvPr>
          <p:cNvGraphicFramePr>
            <a:graphicFrameLocks noGrp="1"/>
          </p:cNvGraphicFramePr>
          <p:nvPr>
            <p:extLst>
              <p:ext uri="{D42A27DB-BD31-4B8C-83A1-F6EECF244321}">
                <p14:modId xmlns:p14="http://schemas.microsoft.com/office/powerpoint/2010/main" val="3608899886"/>
              </p:ext>
            </p:extLst>
          </p:nvPr>
        </p:nvGraphicFramePr>
        <p:xfrm>
          <a:off x="1437190" y="273163"/>
          <a:ext cx="9317620" cy="5623560"/>
        </p:xfrm>
        <a:graphic>
          <a:graphicData uri="http://schemas.openxmlformats.org/drawingml/2006/table">
            <a:tbl>
              <a:tblPr firstRow="1" bandRow="1">
                <a:tableStyleId>{5C22544A-7EE6-4342-B048-85BDC9FD1C3A}</a:tableStyleId>
              </a:tblPr>
              <a:tblGrid>
                <a:gridCol w="4658810">
                  <a:extLst>
                    <a:ext uri="{9D8B030D-6E8A-4147-A177-3AD203B41FA5}">
                      <a16:colId xmlns:a16="http://schemas.microsoft.com/office/drawing/2014/main" val="3396327594"/>
                    </a:ext>
                  </a:extLst>
                </a:gridCol>
                <a:gridCol w="4658810">
                  <a:extLst>
                    <a:ext uri="{9D8B030D-6E8A-4147-A177-3AD203B41FA5}">
                      <a16:colId xmlns:a16="http://schemas.microsoft.com/office/drawing/2014/main" val="1002575303"/>
                    </a:ext>
                  </a:extLst>
                </a:gridCol>
              </a:tblGrid>
              <a:tr h="268975">
                <a:tc gridSpan="2">
                  <a:txBody>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2016 Revised Implementing Rules and Regulations of RA 9148</a:t>
                      </a:r>
                    </a:p>
                  </a:txBody>
                  <a:tcPr/>
                </a:tc>
                <a:tc hMerge="1">
                  <a:txBody>
                    <a:bodyPr/>
                    <a:lstStyle/>
                    <a:p>
                      <a:endParaRPr lang="en-US" dirty="0"/>
                    </a:p>
                  </a:txBody>
                  <a:tcPr/>
                </a:tc>
                <a:extLst>
                  <a:ext uri="{0D108BD9-81ED-4DB2-BD59-A6C34878D82A}">
                    <a16:rowId xmlns:a16="http://schemas.microsoft.com/office/drawing/2014/main" val="915017391"/>
                  </a:ext>
                </a:extLst>
              </a:tr>
              <a:tr h="268975">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429548973"/>
                  </a:ext>
                </a:extLst>
              </a:tr>
              <a:tr h="4089889">
                <a:tc>
                  <a:txBody>
                    <a:bodyPr/>
                    <a:lstStyle/>
                    <a:p>
                      <a:pPr algn="just"/>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53.14 </a:t>
                      </a:r>
                      <a:r>
                        <a:rPr lang="en-PH" sz="1300" b="1" i="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Direct Retail Purchase of Petroleum Fuel, Oil and Lubricant (POL) Products and Airline Tickets.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Where Goods and Services are required by a Procuring Entity for the efficient discharge of its principal mandate, governmental functions, or day-to-day operations, direct retail purchase of (</a:t>
                      </a:r>
                      <a:r>
                        <a:rPr lang="en-PH" sz="1300"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i</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petroleum fuel, oil and lubricant (POL) products; and (ii) airline tickets may be made by end-users delegated to procure the same from identified direct suppliers or service providers. </a:t>
                      </a:r>
                      <a:endParaRPr lang="en-PH" sz="1300" dirty="0">
                        <a:latin typeface="Tahoma" panose="020B0604030504040204" pitchFamily="34" charset="0"/>
                        <a:ea typeface="Tahoma" panose="020B0604030504040204" pitchFamily="34" charset="0"/>
                        <a:cs typeface="Tahoma" panose="020B0604030504040204" pitchFamily="34" charset="0"/>
                      </a:endParaRPr>
                    </a:p>
                    <a:p>
                      <a:pPr algn="just"/>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53.14 </a:t>
                      </a:r>
                      <a:r>
                        <a:rPr lang="en-PH" sz="1300" b="1" i="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Direct Retail Purchase of Petroleum Fuel, Oil and Lubricant (POL) Products, and Airline Tickets, AND ONLINE SUBSCRIPTIONS.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Where Goods and Services are required by a Procuring Entity for the efficient discharge of its principal mandate, governmental functions, or day-to-day operations,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direct retail purchase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of (</a:t>
                      </a:r>
                      <a:r>
                        <a:rPr lang="en-PH" sz="1300"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i</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petroleum fuel, oil and lubricant (POL)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products;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and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(ii)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airline tickets</a:t>
                      </a:r>
                      <a:r>
                        <a:rPr lang="en-PH" sz="1300" b="1" i="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AND (iii) ONLINE SUBSCRIPTIONS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may be made by end-users delegated to procure the same from identified direct suppliers or service providers.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ONLINE SUBSCRIPTION SHALL COVER (I) ELECTRONIC PUBLICATIONS, REFERENCE MATERIALS, AND JOURNALS; (II) COMPUTER SOFTWARE AND APPLICATIONS SUCH AS VIDEO CONFERENCING APPLICATIONS, COMPUTER- AIDED DESIGN AND DRAFTING APPLICATIONS, OFFICE PRODUCTIVITY TOOLS, AND SYSTEM PROTECTION SOFTWARE; (III) WEB-BASED SERVICES SUCH AS NEWS AND SOCIAL MEDIA MONITORING TOOLS; AND (IV) OFF-THE-SHELF INFORMATION SYSTEMS, EXCEPT INTERNET AND CLOUD COMPUTING SERVICES. </a:t>
                      </a:r>
                      <a:endParaRPr lang="en-PH" sz="1300" dirty="0">
                        <a:latin typeface="Tahoma" panose="020B0604030504040204" pitchFamily="34" charset="0"/>
                        <a:ea typeface="Tahoma" panose="020B0604030504040204" pitchFamily="34" charset="0"/>
                        <a:cs typeface="Tahoma" panose="020B060403050404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PH" sz="1300" dirty="0">
                        <a:latin typeface="Tahoma" panose="020B0604030504040204" pitchFamily="34" charset="0"/>
                        <a:ea typeface="Tahoma" panose="020B0604030504040204" pitchFamily="34" charset="0"/>
                        <a:cs typeface="Tahoma" panose="020B0604030504040204" pitchFamily="34" charset="0"/>
                      </a:endParaRPr>
                    </a:p>
                    <a:p>
                      <a:pPr algn="just"/>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53015739"/>
                  </a:ext>
                </a:extLst>
              </a:tr>
            </a:tbl>
          </a:graphicData>
        </a:graphic>
      </p:graphicFrame>
    </p:spTree>
    <p:extLst>
      <p:ext uri="{BB962C8B-B14F-4D97-AF65-F5344CB8AC3E}">
        <p14:creationId xmlns:p14="http://schemas.microsoft.com/office/powerpoint/2010/main" val="3990510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49060E-F513-E770-EE64-B0A2D28CEF5B}"/>
              </a:ext>
            </a:extLst>
          </p:cNvPr>
          <p:cNvGraphicFramePr>
            <a:graphicFrameLocks noGrp="1"/>
          </p:cNvGraphicFramePr>
          <p:nvPr>
            <p:extLst>
              <p:ext uri="{D42A27DB-BD31-4B8C-83A1-F6EECF244321}">
                <p14:modId xmlns:p14="http://schemas.microsoft.com/office/powerpoint/2010/main" val="1008904347"/>
              </p:ext>
            </p:extLst>
          </p:nvPr>
        </p:nvGraphicFramePr>
        <p:xfrm>
          <a:off x="1145893" y="256678"/>
          <a:ext cx="10232022" cy="4831080"/>
        </p:xfrm>
        <a:graphic>
          <a:graphicData uri="http://schemas.openxmlformats.org/drawingml/2006/table">
            <a:tbl>
              <a:tblPr firstRow="1" bandRow="1">
                <a:tableStyleId>{5C22544A-7EE6-4342-B048-85BDC9FD1C3A}</a:tableStyleId>
              </a:tblPr>
              <a:tblGrid>
                <a:gridCol w="5116011">
                  <a:extLst>
                    <a:ext uri="{9D8B030D-6E8A-4147-A177-3AD203B41FA5}">
                      <a16:colId xmlns:a16="http://schemas.microsoft.com/office/drawing/2014/main" val="3396327594"/>
                    </a:ext>
                  </a:extLst>
                </a:gridCol>
                <a:gridCol w="5116011">
                  <a:extLst>
                    <a:ext uri="{9D8B030D-6E8A-4147-A177-3AD203B41FA5}">
                      <a16:colId xmlns:a16="http://schemas.microsoft.com/office/drawing/2014/main" val="1002575303"/>
                    </a:ext>
                  </a:extLst>
                </a:gridCol>
              </a:tblGrid>
              <a:tr h="480876">
                <a:tc gridSpan="2">
                  <a:txBody>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Annex “H” of the 2016 Revised IRR of RA 9148 entitled ”Consolidated Guidelines for the Alternative Methods of Procurement”</a:t>
                      </a:r>
                    </a:p>
                  </a:txBody>
                  <a:tcPr/>
                </a:tc>
                <a:tc hMerge="1">
                  <a:txBody>
                    <a:bodyPr/>
                    <a:lstStyle/>
                    <a:p>
                      <a:endParaRPr lang="en-US" dirty="0"/>
                    </a:p>
                  </a:txBody>
                  <a:tcPr/>
                </a:tc>
                <a:extLst>
                  <a:ext uri="{0D108BD9-81ED-4DB2-BD59-A6C34878D82A}">
                    <a16:rowId xmlns:a16="http://schemas.microsoft.com/office/drawing/2014/main" val="915017391"/>
                  </a:ext>
                </a:extLst>
              </a:tr>
              <a:tr h="285520">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429548973"/>
                  </a:ext>
                </a:extLst>
              </a:tr>
              <a:tr h="4023487">
                <a:tc>
                  <a:txBody>
                    <a:bodyPr/>
                    <a:lstStyle/>
                    <a:p>
                      <a:pPr algn="just"/>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 Procedure. </a:t>
                      </a:r>
                    </a:p>
                    <a:p>
                      <a:pPr algn="just"/>
                      <a:endParaRPr lang="en-PH" sz="1300" dirty="0">
                        <a:effectLst/>
                        <a:latin typeface="Tahoma" panose="020B0604030504040204" pitchFamily="34" charset="0"/>
                        <a:ea typeface="Tahoma" panose="020B0604030504040204" pitchFamily="34" charset="0"/>
                        <a:cs typeface="Tahoma" panose="020B0604030504040204" pitchFamily="34" charset="0"/>
                      </a:endParaRPr>
                    </a:p>
                    <a:p>
                      <a:pPr algn="just"/>
                      <a:r>
                        <a:rPr lang="en-PH" sz="1300"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i</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The end-user delegated to directly purchase POL products and airline tickets in accordance with Part IV (J) of this Guidelines shall determine the supplier or service provider capable of delivering the required POL products and airline tickets at retail pump price or at the most reasonable retail price, as the case may be. </a:t>
                      </a:r>
                    </a:p>
                    <a:p>
                      <a:pPr algn="just"/>
                      <a:endPar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PH" sz="13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ii. Taking into account the usual trade and business practices being observed in the industry and the requirements and other reasonable considerations identified by the end-user, direct retail purchase of the required POL products or airline tickets shall be carried out in accordance with pertinent accounting principles and practices as well as of sound management and fiscal administration provided that they do not contravene existing </a:t>
                      </a:r>
                      <a:endParaRPr lang="en-PH" sz="13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PH" sz="13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d. Procedure. </a:t>
                      </a:r>
                    </a:p>
                    <a:p>
                      <a:endParaRPr lang="en-PH" sz="1300" dirty="0">
                        <a:effectLst/>
                        <a:latin typeface="Tahoma" panose="020B0604030504040204" pitchFamily="34" charset="0"/>
                        <a:ea typeface="Tahoma" panose="020B0604030504040204" pitchFamily="34" charset="0"/>
                        <a:cs typeface="Tahoma" panose="020B0604030504040204" pitchFamily="34" charset="0"/>
                      </a:endParaRPr>
                    </a:p>
                    <a:p>
                      <a:pPr algn="just"/>
                      <a:r>
                        <a:rPr lang="en-PH" sz="1300" kern="1200" dirty="0" err="1">
                          <a:solidFill>
                            <a:schemeClr val="dk1"/>
                          </a:solidFill>
                          <a:effectLst/>
                          <a:latin typeface="Tahoma" panose="020B0604030504040204" pitchFamily="34" charset="0"/>
                          <a:ea typeface="Tahoma" panose="020B0604030504040204" pitchFamily="34" charset="0"/>
                          <a:cs typeface="Tahoma" panose="020B0604030504040204" pitchFamily="34" charset="0"/>
                        </a:rPr>
                        <a:t>i</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The end-user delegated to directly purchase POL products,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and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airline tickets</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AND ONLINE SUBSCRIPTIONS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in accordance with Part IV (J) of this Guidelines shall determine the supplier or service provider capable of delivering the required POL products,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and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airline tickets</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AND ONLINE SUBSCRIPTIONS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at retail pump price or at the most reasonable retail price, as the case may be. </a:t>
                      </a:r>
                    </a:p>
                    <a:p>
                      <a:pPr algn="just"/>
                      <a:endPar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ii. Taking into account the usual trade and business practices being observed in the industry and the requirements and other reasonable considerations identified by the end-user, direct retail purchase of the required POL products, </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or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airline tickets</a:t>
                      </a:r>
                      <a:r>
                        <a:rPr lang="en-PH" sz="13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OR ONLINE SUBSCRIPTIONS </a:t>
                      </a:r>
                      <a:r>
                        <a:rPr lang="en-PH" sz="1300"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shall be carried out in accordance with pertinent accounting principles and practices as well as of sound management and fiscal administration provided that they do not contravene existing laws and regulations applicable to financial transactions.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13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53015739"/>
                  </a:ext>
                </a:extLst>
              </a:tr>
            </a:tbl>
          </a:graphicData>
        </a:graphic>
      </p:graphicFrame>
    </p:spTree>
    <p:extLst>
      <p:ext uri="{BB962C8B-B14F-4D97-AF65-F5344CB8AC3E}">
        <p14:creationId xmlns:p14="http://schemas.microsoft.com/office/powerpoint/2010/main" val="710458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E049060E-F513-E770-EE64-B0A2D28CEF5B}"/>
              </a:ext>
            </a:extLst>
          </p:cNvPr>
          <p:cNvGraphicFramePr>
            <a:graphicFrameLocks noGrp="1"/>
          </p:cNvGraphicFramePr>
          <p:nvPr>
            <p:extLst>
              <p:ext uri="{D42A27DB-BD31-4B8C-83A1-F6EECF244321}">
                <p14:modId xmlns:p14="http://schemas.microsoft.com/office/powerpoint/2010/main" val="3841775717"/>
              </p:ext>
            </p:extLst>
          </p:nvPr>
        </p:nvGraphicFramePr>
        <p:xfrm>
          <a:off x="1238491" y="384000"/>
          <a:ext cx="10232022" cy="4413311"/>
        </p:xfrm>
        <a:graphic>
          <a:graphicData uri="http://schemas.openxmlformats.org/drawingml/2006/table">
            <a:tbl>
              <a:tblPr firstRow="1" bandRow="1">
                <a:tableStyleId>{5C22544A-7EE6-4342-B048-85BDC9FD1C3A}</a:tableStyleId>
              </a:tblPr>
              <a:tblGrid>
                <a:gridCol w="1493135">
                  <a:extLst>
                    <a:ext uri="{9D8B030D-6E8A-4147-A177-3AD203B41FA5}">
                      <a16:colId xmlns:a16="http://schemas.microsoft.com/office/drawing/2014/main" val="3396327594"/>
                    </a:ext>
                  </a:extLst>
                </a:gridCol>
                <a:gridCol w="8738887">
                  <a:extLst>
                    <a:ext uri="{9D8B030D-6E8A-4147-A177-3AD203B41FA5}">
                      <a16:colId xmlns:a16="http://schemas.microsoft.com/office/drawing/2014/main" val="1002575303"/>
                    </a:ext>
                  </a:extLst>
                </a:gridCol>
              </a:tblGrid>
              <a:tr h="440722">
                <a:tc gridSpan="2">
                  <a:txBody>
                    <a:bodyPr/>
                    <a:lstStyle/>
                    <a:p>
                      <a:pPr algn="ctr"/>
                      <a:r>
                        <a:rPr lang="en-US" sz="1300" dirty="0">
                          <a:latin typeface="Tahoma" panose="020B0604030504040204" pitchFamily="34" charset="0"/>
                          <a:ea typeface="Tahoma" panose="020B0604030504040204" pitchFamily="34" charset="0"/>
                          <a:cs typeface="Tahoma" panose="020B0604030504040204" pitchFamily="34" charset="0"/>
                        </a:rPr>
                        <a:t>Annex “H” of the 2016 Revised IRR of RA 9148 entitled ”Consolidated Guidelines for the Alternative Methods of Procurement”</a:t>
                      </a:r>
                    </a:p>
                  </a:txBody>
                  <a:tcPr/>
                </a:tc>
                <a:tc hMerge="1">
                  <a:txBody>
                    <a:bodyPr/>
                    <a:lstStyle/>
                    <a:p>
                      <a:endParaRPr lang="en-US" dirty="0"/>
                    </a:p>
                  </a:txBody>
                  <a:tcPr/>
                </a:tc>
                <a:extLst>
                  <a:ext uri="{0D108BD9-81ED-4DB2-BD59-A6C34878D82A}">
                    <a16:rowId xmlns:a16="http://schemas.microsoft.com/office/drawing/2014/main" val="915017391"/>
                  </a:ext>
                </a:extLst>
              </a:tr>
              <a:tr h="261679">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sz="1300"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429548973"/>
                  </a:ext>
                </a:extLst>
              </a:tr>
              <a:tr h="3636071">
                <a:tc>
                  <a:txBody>
                    <a:bodyPr/>
                    <a:lstStyle/>
                    <a:p>
                      <a:pPr algn="just"/>
                      <a:endParaRPr lang="en-PH" sz="1300" dirty="0">
                        <a:effectLst/>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iii. THE END-USER SHALL CAREFULLY REVIEW THE TERMS AND CONDITIONS OR SIMILAR AGREEMENTS WHICH SHALL CONTAIN A PROVISION ON COMPENSATION FOR LOSSES INCURRED CAUSED BY DELAYS OF THE SUPPLIER OR SERVICE PROVIDER. </a:t>
                      </a:r>
                    </a:p>
                    <a:p>
                      <a:pPr algn="just"/>
                      <a:endPar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iv. THE PE SHALL </a:t>
                      </a:r>
                      <a:r>
                        <a:rPr lang="en-PH" sz="1400" b="1"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REQUIRE THE SUBMISSION OF A WARRANTY SECURITY </a:t>
                      </a:r>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BASED ON THE END-USER'S DETERMINATION THAT THE TERMS AND CONDITIONS OR SIMILAR AGREEMENTS DO NOT PROVIDE </a:t>
                      </a:r>
                      <a:r>
                        <a:rPr lang="en-PH" sz="1400" b="1"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CORRECTIVE ACTIONS </a:t>
                      </a:r>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TO BE UNDERTAKEN BY THE SUPPLIER OR SERVICE PROVIDER ON ANY NOTED DEFECTS IN THE PROCURED ONLINE SUBSCRIPTION. </a:t>
                      </a:r>
                    </a:p>
                    <a:p>
                      <a:pPr algn="just"/>
                      <a:endParaRPr lang="en-PH" sz="1400" dirty="0">
                        <a:effectLst/>
                        <a:latin typeface="Tahoma" panose="020B0604030504040204" pitchFamily="34" charset="0"/>
                        <a:ea typeface="Tahoma" panose="020B0604030504040204" pitchFamily="34" charset="0"/>
                        <a:cs typeface="Tahoma" panose="020B0604030504040204" pitchFamily="34" charset="0"/>
                      </a:endParaRPr>
                    </a:p>
                    <a:p>
                      <a:pPr algn="just"/>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v. THE END-USER SHALL </a:t>
                      </a:r>
                      <a:r>
                        <a:rPr lang="en-PH" sz="1400" b="1"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POST THE ELECTRONIC COPY OF THE PAYMENT CONFIRMATION RECEIPT AND AGREED TERMS AND CONDITIONS </a:t>
                      </a:r>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OR SIMILAR AGREEMENTS FOR THE DIRECT PURCHASE OF ONLINE SUBSCRIPTION AS EQUIVALENT DOCUMENTS OF THE </a:t>
                      </a:r>
                      <a:r>
                        <a:rPr lang="en-PH" sz="1400" b="1" u="sng"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NOA, AND CONTRACT OR PURCHASE ORDER</a:t>
                      </a:r>
                      <a:r>
                        <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rPr>
                        <a:t>, RESPECTIVELY. </a:t>
                      </a:r>
                      <a:endParaRPr lang="en-PH" sz="1400" dirty="0">
                        <a:effectLst/>
                        <a:latin typeface="Tahoma" panose="020B0604030504040204" pitchFamily="34" charset="0"/>
                        <a:ea typeface="Tahoma" panose="020B0604030504040204" pitchFamily="34" charset="0"/>
                        <a:cs typeface="Tahoma" panose="020B0604030504040204" pitchFamily="34" charset="0"/>
                      </a:endParaRPr>
                    </a:p>
                    <a:p>
                      <a:pPr algn="just"/>
                      <a:endParaRPr lang="en-PH" sz="1400" b="1" kern="1200" dirty="0">
                        <a:solidFill>
                          <a:schemeClr val="dk1"/>
                        </a:solidFill>
                        <a:effectLst/>
                        <a:latin typeface="Tahoma" panose="020B0604030504040204" pitchFamily="34" charset="0"/>
                        <a:ea typeface="Tahoma" panose="020B0604030504040204" pitchFamily="34" charset="0"/>
                        <a:cs typeface="Tahoma" panose="020B0604030504040204" pitchFamily="34" charset="0"/>
                      </a:endParaRPr>
                    </a:p>
                    <a:p>
                      <a:pPr algn="just"/>
                      <a:endParaRPr lang="en-US"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553015739"/>
                  </a:ext>
                </a:extLst>
              </a:tr>
            </a:tbl>
          </a:graphicData>
        </a:graphic>
      </p:graphicFrame>
    </p:spTree>
    <p:extLst>
      <p:ext uri="{BB962C8B-B14F-4D97-AF65-F5344CB8AC3E}">
        <p14:creationId xmlns:p14="http://schemas.microsoft.com/office/powerpoint/2010/main" val="356877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3628"/>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02-2022</a:t>
            </a:r>
          </a:p>
        </p:txBody>
      </p:sp>
      <p:sp>
        <p:nvSpPr>
          <p:cNvPr id="3" name="Subtitle 2"/>
          <p:cNvSpPr>
            <a:spLocks noGrp="1"/>
          </p:cNvSpPr>
          <p:nvPr>
            <p:ph type="subTitle" idx="1"/>
          </p:nvPr>
        </p:nvSpPr>
        <p:spPr>
          <a:xfrm>
            <a:off x="1524000" y="3335820"/>
            <a:ext cx="9144000" cy="1655762"/>
          </a:xfrm>
        </p:spPr>
        <p:txBody>
          <a:bodyPr>
            <a:normAutofit/>
          </a:bodyPr>
          <a:lstStyle/>
          <a:p>
            <a:r>
              <a:rPr lang="en-PH" sz="3600" dirty="0">
                <a:latin typeface="Tahoma" panose="020B0604030504040204" pitchFamily="34" charset="0"/>
                <a:ea typeface="Tahoma" panose="020B0604030504040204" pitchFamily="34" charset="0"/>
                <a:cs typeface="Tahoma" panose="020B0604030504040204" pitchFamily="34" charset="0"/>
              </a:rPr>
              <a:t>Approving the Conduct of the Pilot Testing of the </a:t>
            </a:r>
            <a:r>
              <a:rPr lang="en-PH" sz="3600" b="1" dirty="0">
                <a:latin typeface="Tahoma" panose="020B0604030504040204" pitchFamily="34" charset="0"/>
                <a:ea typeface="Tahoma" panose="020B0604030504040204" pitchFamily="34" charset="0"/>
                <a:cs typeface="Tahoma" panose="020B0604030504040204" pitchFamily="34" charset="0"/>
              </a:rPr>
              <a:t>Revised Procurement Reports </a:t>
            </a:r>
          </a:p>
        </p:txBody>
      </p:sp>
    </p:spTree>
    <p:extLst>
      <p:ext uri="{BB962C8B-B14F-4D97-AF65-F5344CB8AC3E}">
        <p14:creationId xmlns:p14="http://schemas.microsoft.com/office/powerpoint/2010/main" val="213808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96791"/>
            <a:ext cx="9171008" cy="4546541"/>
          </a:xfrm>
        </p:spPr>
        <p:txBody>
          <a:bodyPr>
            <a:normAutofit/>
          </a:bodyPr>
          <a:lstStyle/>
          <a:p>
            <a:pPr marL="342900" indent="-342900" algn="just">
              <a:buFont typeface="Arial" panose="020B0604020202020204" pitchFamily="34" charset="0"/>
              <a:buChar char="•"/>
            </a:pPr>
            <a:endParaRPr lang="en-PH" sz="1200" dirty="0">
              <a:latin typeface="Tahoma" panose="020B0604030504040204" pitchFamily="34" charset="0"/>
              <a:ea typeface="Tahoma" panose="020B0604030504040204" pitchFamily="34" charset="0"/>
              <a:cs typeface="Tahoma" panose="020B0604030504040204" pitchFamily="34" charset="0"/>
            </a:endParaRPr>
          </a:p>
          <a:p>
            <a:pPr algn="just"/>
            <a:r>
              <a:rPr lang="en-PH" sz="1800" b="1" dirty="0">
                <a:latin typeface="Tahoma" panose="020B0604030504040204" pitchFamily="34" charset="0"/>
                <a:ea typeface="Tahoma" panose="020B0604030504040204" pitchFamily="34" charset="0"/>
                <a:cs typeface="Tahoma" panose="020B0604030504040204" pitchFamily="34" charset="0"/>
              </a:rPr>
              <a:t>Highlights of the proposed revised Procurement Reports:</a:t>
            </a:r>
          </a:p>
          <a:p>
            <a:pPr algn="just"/>
            <a:r>
              <a:rPr lang="en-PH" sz="1800" dirty="0">
                <a:latin typeface="Tahoma" panose="020B0604030504040204" pitchFamily="34" charset="0"/>
                <a:ea typeface="Tahoma" panose="020B0604030504040204" pitchFamily="34" charset="0"/>
                <a:cs typeface="Tahoma" panose="020B0604030504040204" pitchFamily="34" charset="0"/>
              </a:rPr>
              <a:t>1. The revised Procurement Reports shall be accomplished through drop-down menus, auto-compute, auto-fill and auto-harvest functions which will reduce the manual and repetitive encoding of information in the Procurement Reports. This will address the concerns of the IATWG on the perceived complexity of completing Procurement Reports. Accordingly, the filling out of </a:t>
            </a:r>
            <a:r>
              <a:rPr lang="en-PH" sz="1800" b="1" dirty="0">
                <a:latin typeface="Tahoma" panose="020B0604030504040204" pitchFamily="34" charset="0"/>
                <a:ea typeface="Tahoma" panose="020B0604030504040204" pitchFamily="34" charset="0"/>
                <a:cs typeface="Tahoma" panose="020B0604030504040204" pitchFamily="34" charset="0"/>
              </a:rPr>
              <a:t>PMR</a:t>
            </a:r>
            <a:r>
              <a:rPr lang="en-PH" sz="1800" dirty="0">
                <a:latin typeface="Tahoma" panose="020B0604030504040204" pitchFamily="34" charset="0"/>
                <a:ea typeface="Tahoma" panose="020B0604030504040204" pitchFamily="34" charset="0"/>
                <a:cs typeface="Tahoma" panose="020B0604030504040204" pitchFamily="34" charset="0"/>
              </a:rPr>
              <a:t> is distributed as follows:</a:t>
            </a:r>
          </a:p>
          <a:p>
            <a:pPr marL="342900" indent="-342900" algn="just">
              <a:buFont typeface="Arial" panose="020B0604020202020204" pitchFamily="34" charset="0"/>
              <a:buChar char="•"/>
            </a:pPr>
            <a:endParaRPr lang="en-PH" sz="12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endParaRPr lang="en-PH" sz="1200" dirty="0">
              <a:latin typeface="Tahoma" panose="020B0604030504040204" pitchFamily="34" charset="0"/>
              <a:ea typeface="Tahoma" panose="020B0604030504040204" pitchFamily="34" charset="0"/>
              <a:cs typeface="Tahoma" panose="020B0604030504040204" pitchFamily="34" charset="0"/>
            </a:endParaRPr>
          </a:p>
          <a:p>
            <a:pPr marL="342900" indent="-342900" algn="just">
              <a:buFont typeface="Arial" panose="020B0604020202020204" pitchFamily="34" charset="0"/>
              <a:buChar char="•"/>
            </a:pPr>
            <a:endParaRPr lang="en-PH" sz="12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6A0D9A6D-EBDE-571E-4868-1E316C99116E}"/>
              </a:ext>
            </a:extLst>
          </p:cNvPr>
          <p:cNvGraphicFramePr>
            <a:graphicFrameLocks noGrp="1"/>
          </p:cNvGraphicFramePr>
          <p:nvPr>
            <p:extLst>
              <p:ext uri="{D42A27DB-BD31-4B8C-83A1-F6EECF244321}">
                <p14:modId xmlns:p14="http://schemas.microsoft.com/office/powerpoint/2010/main" val="1083476887"/>
              </p:ext>
            </p:extLst>
          </p:nvPr>
        </p:nvGraphicFramePr>
        <p:xfrm>
          <a:off x="5234971" y="2687364"/>
          <a:ext cx="4989684" cy="3306505"/>
        </p:xfrm>
        <a:graphic>
          <a:graphicData uri="http://schemas.openxmlformats.org/drawingml/2006/table">
            <a:tbl>
              <a:tblPr firstRow="1" bandRow="1">
                <a:tableStyleId>{5C22544A-7EE6-4342-B048-85BDC9FD1C3A}</a:tableStyleId>
              </a:tblPr>
              <a:tblGrid>
                <a:gridCol w="3233204">
                  <a:extLst>
                    <a:ext uri="{9D8B030D-6E8A-4147-A177-3AD203B41FA5}">
                      <a16:colId xmlns:a16="http://schemas.microsoft.com/office/drawing/2014/main" val="3109002095"/>
                    </a:ext>
                  </a:extLst>
                </a:gridCol>
                <a:gridCol w="1022189">
                  <a:extLst>
                    <a:ext uri="{9D8B030D-6E8A-4147-A177-3AD203B41FA5}">
                      <a16:colId xmlns:a16="http://schemas.microsoft.com/office/drawing/2014/main" val="2854911361"/>
                    </a:ext>
                  </a:extLst>
                </a:gridCol>
                <a:gridCol w="734291">
                  <a:extLst>
                    <a:ext uri="{9D8B030D-6E8A-4147-A177-3AD203B41FA5}">
                      <a16:colId xmlns:a16="http://schemas.microsoft.com/office/drawing/2014/main" val="3162067901"/>
                    </a:ext>
                  </a:extLst>
                </a:gridCol>
              </a:tblGrid>
              <a:tr h="483994">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Particulars</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No. of Columns</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a:t>
                      </a:r>
                    </a:p>
                  </a:txBody>
                  <a:tcPr/>
                </a:tc>
                <a:extLst>
                  <a:ext uri="{0D108BD9-81ED-4DB2-BD59-A6C34878D82A}">
                    <a16:rowId xmlns:a16="http://schemas.microsoft.com/office/drawing/2014/main" val="2569206926"/>
                  </a:ext>
                </a:extLst>
              </a:tr>
              <a:tr h="566936">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Columns to be filled out manually</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15</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27%</a:t>
                      </a:r>
                    </a:p>
                  </a:txBody>
                  <a:tcPr/>
                </a:tc>
                <a:extLst>
                  <a:ext uri="{0D108BD9-81ED-4DB2-BD59-A6C34878D82A}">
                    <a16:rowId xmlns:a16="http://schemas.microsoft.com/office/drawing/2014/main" val="191956987"/>
                  </a:ext>
                </a:extLst>
              </a:tr>
              <a:tr h="566936">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Manual but with dropdown options</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11</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20%</a:t>
                      </a:r>
                    </a:p>
                  </a:txBody>
                  <a:tcPr/>
                </a:tc>
                <a:extLst>
                  <a:ext uri="{0D108BD9-81ED-4DB2-BD59-A6C34878D82A}">
                    <a16:rowId xmlns:a16="http://schemas.microsoft.com/office/drawing/2014/main" val="2716572636"/>
                  </a:ext>
                </a:extLst>
              </a:tr>
              <a:tr h="737017">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Hybrid: Auto-generated unless PE did not post in the </a:t>
                      </a:r>
                      <a:r>
                        <a:rPr lang="en-US" sz="1500" dirty="0" err="1">
                          <a:latin typeface="Tahoma" panose="020B0604030504040204" pitchFamily="34" charset="0"/>
                          <a:ea typeface="Tahoma" panose="020B0604030504040204" pitchFamily="34" charset="0"/>
                          <a:cs typeface="Tahoma" panose="020B0604030504040204" pitchFamily="34" charset="0"/>
                        </a:rPr>
                        <a:t>PhilGEPS</a:t>
                      </a:r>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17</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30%</a:t>
                      </a:r>
                    </a:p>
                    <a:p>
                      <a:endParaRPr lang="en-US" sz="15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455433116"/>
                  </a:ext>
                </a:extLst>
              </a:tr>
              <a:tr h="566936">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Data are auto-generated/harvested</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13</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23%</a:t>
                      </a:r>
                    </a:p>
                  </a:txBody>
                  <a:tcPr/>
                </a:tc>
                <a:extLst>
                  <a:ext uri="{0D108BD9-81ED-4DB2-BD59-A6C34878D82A}">
                    <a16:rowId xmlns:a16="http://schemas.microsoft.com/office/drawing/2014/main" val="347663774"/>
                  </a:ext>
                </a:extLst>
              </a:tr>
              <a:tr h="282330">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Total</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56</a:t>
                      </a:r>
                    </a:p>
                  </a:txBody>
                  <a:tcPr/>
                </a:tc>
                <a:tc>
                  <a:txBody>
                    <a:bodyPr/>
                    <a:lstStyle/>
                    <a:p>
                      <a:r>
                        <a:rPr lang="en-US" sz="1500" dirty="0">
                          <a:latin typeface="Tahoma" panose="020B0604030504040204" pitchFamily="34" charset="0"/>
                          <a:ea typeface="Tahoma" panose="020B0604030504040204" pitchFamily="34" charset="0"/>
                          <a:cs typeface="Tahoma" panose="020B0604030504040204" pitchFamily="34" charset="0"/>
                        </a:rPr>
                        <a:t>100%</a:t>
                      </a:r>
                    </a:p>
                  </a:txBody>
                  <a:tcPr/>
                </a:tc>
                <a:extLst>
                  <a:ext uri="{0D108BD9-81ED-4DB2-BD59-A6C34878D82A}">
                    <a16:rowId xmlns:a16="http://schemas.microsoft.com/office/drawing/2014/main" val="846454293"/>
                  </a:ext>
                </a:extLst>
              </a:tr>
            </a:tbl>
          </a:graphicData>
        </a:graphic>
      </p:graphicFrame>
    </p:spTree>
    <p:extLst>
      <p:ext uri="{BB962C8B-B14F-4D97-AF65-F5344CB8AC3E}">
        <p14:creationId xmlns:p14="http://schemas.microsoft.com/office/powerpoint/2010/main" val="1789997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96791"/>
            <a:ext cx="9171008" cy="4546541"/>
          </a:xfrm>
        </p:spPr>
        <p:txBody>
          <a:bodyPr>
            <a:noAutofit/>
          </a:bodyPr>
          <a:lstStyle/>
          <a:p>
            <a:pPr marL="342900" indent="-342900" algn="just">
              <a:buFont typeface="Arial" panose="020B0604020202020204" pitchFamily="34" charset="0"/>
              <a:buChar char="•"/>
            </a:pPr>
            <a:endParaRPr lang="en-PH" sz="1600" dirty="0">
              <a:latin typeface="Tahoma" panose="020B0604030504040204" pitchFamily="34" charset="0"/>
              <a:ea typeface="Tahoma" panose="020B0604030504040204" pitchFamily="34" charset="0"/>
              <a:cs typeface="Tahoma" panose="020B0604030504040204" pitchFamily="34" charset="0"/>
            </a:endParaRPr>
          </a:p>
          <a:p>
            <a:pPr algn="just"/>
            <a:endParaRPr lang="en-PH" sz="16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2. The pilot testing will likewise address and or validate the other observations, questions, and recommendations raised during the consultation process, such as:</a:t>
            </a:r>
          </a:p>
          <a:p>
            <a:pPr algn="just"/>
            <a:r>
              <a:rPr lang="en-PH" sz="1800" dirty="0">
                <a:latin typeface="Tahoma" panose="020B0604030504040204" pitchFamily="34" charset="0"/>
                <a:ea typeface="Tahoma" panose="020B0604030504040204" pitchFamily="34" charset="0"/>
                <a:cs typeface="Tahoma" panose="020B0604030504040204" pitchFamily="34" charset="0"/>
              </a:rPr>
              <a:t> a. the officers/office who/that will be responsible for filling out specific columns of the </a:t>
            </a:r>
            <a:r>
              <a:rPr lang="en-PH" sz="1800" b="1" dirty="0">
                <a:latin typeface="Tahoma" panose="020B0604030504040204" pitchFamily="34" charset="0"/>
                <a:ea typeface="Tahoma" panose="020B0604030504040204" pitchFamily="34" charset="0"/>
                <a:cs typeface="Tahoma" panose="020B0604030504040204" pitchFamily="34" charset="0"/>
              </a:rPr>
              <a:t>PMR</a:t>
            </a:r>
            <a:r>
              <a:rPr lang="en-PH" sz="1800" dirty="0">
                <a:latin typeface="Tahoma" panose="020B0604030504040204" pitchFamily="34" charset="0"/>
                <a:ea typeface="Tahoma" panose="020B0604030504040204" pitchFamily="34" charset="0"/>
                <a:cs typeface="Tahoma" panose="020B0604030504040204" pitchFamily="34" charset="0"/>
              </a:rPr>
              <a:t>; </a:t>
            </a:r>
          </a:p>
          <a:p>
            <a:pPr algn="just"/>
            <a:r>
              <a:rPr lang="en-PH" sz="1800" dirty="0">
                <a:latin typeface="Tahoma" panose="020B0604030504040204" pitchFamily="34" charset="0"/>
                <a:ea typeface="Tahoma" panose="020B0604030504040204" pitchFamily="34" charset="0"/>
                <a:cs typeface="Tahoma" panose="020B0604030504040204" pitchFamily="34" charset="0"/>
              </a:rPr>
              <a:t>b. the scope of planning and monitoring that will be included in the training program as part of the roll-out of the revised Procurement Reports; </a:t>
            </a:r>
          </a:p>
          <a:p>
            <a:pPr algn="just"/>
            <a:r>
              <a:rPr lang="en-PH" sz="1800" dirty="0">
                <a:latin typeface="Tahoma" panose="020B0604030504040204" pitchFamily="34" charset="0"/>
                <a:ea typeface="Tahoma" panose="020B0604030504040204" pitchFamily="34" charset="0"/>
                <a:cs typeface="Tahoma" panose="020B0604030504040204" pitchFamily="34" charset="0"/>
              </a:rPr>
              <a:t>c. the information that should (or not) be part of the revised Procurement Reports; and </a:t>
            </a:r>
          </a:p>
          <a:p>
            <a:pPr algn="just"/>
            <a:r>
              <a:rPr lang="en-PH" sz="1800" dirty="0">
                <a:latin typeface="Tahoma" panose="020B0604030504040204" pitchFamily="34" charset="0"/>
                <a:ea typeface="Tahoma" panose="020B0604030504040204" pitchFamily="34" charset="0"/>
                <a:cs typeface="Tahoma" panose="020B0604030504040204" pitchFamily="34" charset="0"/>
              </a:rPr>
              <a:t>d. any possible overlap with the Modernized </a:t>
            </a:r>
            <a:r>
              <a:rPr lang="en-PH" sz="1800" dirty="0" err="1">
                <a:latin typeface="Tahoma" panose="020B0604030504040204" pitchFamily="34" charset="0"/>
                <a:ea typeface="Tahoma" panose="020B0604030504040204" pitchFamily="34" charset="0"/>
                <a:cs typeface="Tahoma" panose="020B0604030504040204" pitchFamily="34" charset="0"/>
              </a:rPr>
              <a:t>PhilGEPS</a:t>
            </a:r>
            <a:r>
              <a:rPr lang="en-PH" sz="18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10724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1650" y="2954247"/>
            <a:ext cx="4008699" cy="949505"/>
          </a:xfrm>
          <a:custGeom>
            <a:avLst/>
            <a:gdLst>
              <a:gd name="connsiteX0" fmla="*/ 0 w 4008699"/>
              <a:gd name="connsiteY0" fmla="*/ 0 h 949505"/>
              <a:gd name="connsiteX1" fmla="*/ 4008699 w 4008699"/>
              <a:gd name="connsiteY1" fmla="*/ 0 h 949505"/>
              <a:gd name="connsiteX2" fmla="*/ 4008699 w 4008699"/>
              <a:gd name="connsiteY2" fmla="*/ 949505 h 949505"/>
              <a:gd name="connsiteX3" fmla="*/ 0 w 4008699"/>
              <a:gd name="connsiteY3" fmla="*/ 949505 h 949505"/>
              <a:gd name="connsiteX4" fmla="*/ 0 w 4008699"/>
              <a:gd name="connsiteY4" fmla="*/ 0 h 94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699" h="949505" fill="none" extrusionOk="0">
                <a:moveTo>
                  <a:pt x="0" y="0"/>
                </a:moveTo>
                <a:cubicBezTo>
                  <a:pt x="1873989" y="-33775"/>
                  <a:pt x="2193208" y="138873"/>
                  <a:pt x="4008699" y="0"/>
                </a:cubicBezTo>
                <a:cubicBezTo>
                  <a:pt x="3990086" y="182215"/>
                  <a:pt x="3983477" y="820890"/>
                  <a:pt x="4008699" y="949505"/>
                </a:cubicBezTo>
                <a:cubicBezTo>
                  <a:pt x="2229683" y="812175"/>
                  <a:pt x="1452731" y="811649"/>
                  <a:pt x="0" y="949505"/>
                </a:cubicBezTo>
                <a:cubicBezTo>
                  <a:pt x="-77540" y="591561"/>
                  <a:pt x="-11870" y="348462"/>
                  <a:pt x="0" y="0"/>
                </a:cubicBezTo>
                <a:close/>
              </a:path>
              <a:path w="4008699" h="949505" stroke="0" extrusionOk="0">
                <a:moveTo>
                  <a:pt x="0" y="0"/>
                </a:moveTo>
                <a:cubicBezTo>
                  <a:pt x="1133429" y="-101487"/>
                  <a:pt x="2144153" y="-162162"/>
                  <a:pt x="4008699" y="0"/>
                </a:cubicBezTo>
                <a:cubicBezTo>
                  <a:pt x="3981740" y="388399"/>
                  <a:pt x="3965780" y="800894"/>
                  <a:pt x="4008699" y="949505"/>
                </a:cubicBezTo>
                <a:cubicBezTo>
                  <a:pt x="2860820" y="999570"/>
                  <a:pt x="974068" y="791056"/>
                  <a:pt x="0" y="949505"/>
                </a:cubicBezTo>
                <a:cubicBezTo>
                  <a:pt x="-49474" y="485661"/>
                  <a:pt x="4550" y="167140"/>
                  <a:pt x="0" y="0"/>
                </a:cubicBezTo>
                <a:close/>
              </a:path>
            </a:pathLst>
          </a:custGeom>
          <a:gradFill flip="none" rotWithShape="1">
            <a:gsLst>
              <a:gs pos="0">
                <a:srgbClr val="C45F5F">
                  <a:tint val="66000"/>
                  <a:satMod val="160000"/>
                </a:srgbClr>
              </a:gs>
              <a:gs pos="50000">
                <a:srgbClr val="C45F5F">
                  <a:tint val="44500"/>
                  <a:satMod val="160000"/>
                </a:srgbClr>
              </a:gs>
              <a:gs pos="100000">
                <a:srgbClr val="C45F5F">
                  <a:tint val="23500"/>
                  <a:satMod val="160000"/>
                </a:srgbClr>
              </a:gs>
            </a:gsLst>
            <a:path path="circle">
              <a:fillToRect l="50000" t="50000" r="50000" b="50000"/>
            </a:path>
            <a:tileRect/>
          </a:gradFill>
          <a:ln>
            <a:solidFill>
              <a:srgbClr val="C45F5F"/>
            </a:solidFill>
            <a:extLst>
              <a:ext uri="{C807C97D-BFC1-408E-A445-0C87EB9F89A2}">
                <ask:lineSketchStyleProps xmlns:ask="http://schemas.microsoft.com/office/drawing/2018/sketchyshapes" sd="981765707">
                  <ask:type>
                    <ask:lineSketchCurved/>
                  </ask:type>
                </ask:lineSketchStyleProps>
              </a:ext>
            </a:extLst>
          </a:ln>
        </p:spPr>
        <p:txBody>
          <a:bodyPr/>
          <a:lstStyle/>
          <a:p>
            <a:r>
              <a:rPr lang="en-PH" dirty="0">
                <a:latin typeface="Tahoma" panose="020B0604030504040204" pitchFamily="34" charset="0"/>
                <a:ea typeface="Tahoma" panose="020B0604030504040204" pitchFamily="34" charset="0"/>
                <a:cs typeface="Tahoma" panose="020B0604030504040204" pitchFamily="34" charset="0"/>
              </a:rPr>
              <a:t>Year 2021</a:t>
            </a:r>
          </a:p>
        </p:txBody>
      </p:sp>
    </p:spTree>
    <p:extLst>
      <p:ext uri="{BB962C8B-B14F-4D97-AF65-F5344CB8AC3E}">
        <p14:creationId xmlns:p14="http://schemas.microsoft.com/office/powerpoint/2010/main" val="9800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15"/>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04-2021</a:t>
            </a:r>
          </a:p>
        </p:txBody>
      </p:sp>
      <p:sp>
        <p:nvSpPr>
          <p:cNvPr id="3" name="Subtitle 2"/>
          <p:cNvSpPr>
            <a:spLocks noGrp="1"/>
          </p:cNvSpPr>
          <p:nvPr>
            <p:ph type="subTitle" idx="1"/>
          </p:nvPr>
        </p:nvSpPr>
        <p:spPr>
          <a:xfrm>
            <a:off x="1524000" y="2797949"/>
            <a:ext cx="9252030" cy="2387599"/>
          </a:xfrm>
        </p:spPr>
        <p:txBody>
          <a:bodyPr>
            <a:noAutofit/>
          </a:bodyPr>
          <a:lstStyle/>
          <a:p>
            <a:r>
              <a:rPr lang="en-PH" sz="2500" dirty="0">
                <a:latin typeface="Tahoma" panose="020B0604030504040204" pitchFamily="34" charset="0"/>
                <a:ea typeface="Tahoma" panose="020B0604030504040204" pitchFamily="34" charset="0"/>
                <a:cs typeface="Tahoma" panose="020B0604030504040204" pitchFamily="34" charset="0"/>
              </a:rPr>
              <a:t>Approving the Issuance of a Circular </a:t>
            </a:r>
            <a:r>
              <a:rPr lang="en-PH" sz="2500" b="1" dirty="0">
                <a:latin typeface="Tahoma" panose="020B0604030504040204" pitchFamily="34" charset="0"/>
                <a:ea typeface="Tahoma" panose="020B0604030504040204" pitchFamily="34" charset="0"/>
                <a:cs typeface="Tahoma" panose="020B0604030504040204" pitchFamily="34" charset="0"/>
              </a:rPr>
              <a:t>Reminding All Procuring Entities to Comply with the Transparency, Accountability, and Good Governance Policies and Measures in the Procurement Process </a:t>
            </a:r>
            <a:r>
              <a:rPr lang="en-PH" sz="2500" dirty="0">
                <a:latin typeface="Tahoma" panose="020B0604030504040204" pitchFamily="34" charset="0"/>
                <a:ea typeface="Tahoma" panose="020B0604030504040204" pitchFamily="34" charset="0"/>
                <a:cs typeface="Tahoma" panose="020B0604030504040204" pitchFamily="34" charset="0"/>
              </a:rPr>
              <a:t>and the Amendment to Section 22.4 of the 2016 Revised Implementing Rules and Regulations of Republic Act No. 9184 and Circular No. 02-2018</a:t>
            </a:r>
          </a:p>
        </p:txBody>
      </p:sp>
    </p:spTree>
    <p:extLst>
      <p:ext uri="{BB962C8B-B14F-4D97-AF65-F5344CB8AC3E}">
        <p14:creationId xmlns:p14="http://schemas.microsoft.com/office/powerpoint/2010/main" val="1087909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92101" y="314825"/>
            <a:ext cx="8985812" cy="5599837"/>
          </a:xfrm>
        </p:spPr>
        <p:txBody>
          <a:bodyPr>
            <a:noAutofit/>
          </a:bodyPr>
          <a:lstStyle/>
          <a:p>
            <a:pPr algn="just"/>
            <a:r>
              <a:rPr lang="en-PH" sz="1700" dirty="0">
                <a:latin typeface="Tahoma" panose="020B0604030504040204" pitchFamily="34" charset="0"/>
                <a:ea typeface="Tahoma" panose="020B0604030504040204" pitchFamily="34" charset="0"/>
                <a:cs typeface="Tahoma" panose="020B0604030504040204" pitchFamily="34" charset="0"/>
              </a:rPr>
              <a:t>ISSUANCE of a Circular to implement the provisions of </a:t>
            </a:r>
            <a:r>
              <a:rPr lang="en-PH" sz="1700" b="1" dirty="0">
                <a:latin typeface="Tahoma" panose="020B0604030504040204" pitchFamily="34" charset="0"/>
                <a:ea typeface="Tahoma" panose="020B0604030504040204" pitchFamily="34" charset="0"/>
                <a:cs typeface="Tahoma" panose="020B0604030504040204" pitchFamily="34" charset="0"/>
              </a:rPr>
              <a:t>*AO No. 34, s. 2020 </a:t>
            </a:r>
            <a:r>
              <a:rPr lang="en-PH" sz="1700" dirty="0">
                <a:latin typeface="Tahoma" panose="020B0604030504040204" pitchFamily="34" charset="0"/>
                <a:ea typeface="Tahoma" panose="020B0604030504040204" pitchFamily="34" charset="0"/>
                <a:cs typeface="Tahoma" panose="020B0604030504040204" pitchFamily="34" charset="0"/>
              </a:rPr>
              <a:t>as follows:</a:t>
            </a:r>
          </a:p>
          <a:p>
            <a:pPr algn="just"/>
            <a:r>
              <a:rPr lang="en-PH" sz="1700" dirty="0">
                <a:latin typeface="Tahoma" panose="020B0604030504040204" pitchFamily="34" charset="0"/>
                <a:ea typeface="Tahoma" panose="020B0604030504040204" pitchFamily="34" charset="0"/>
                <a:cs typeface="Tahoma" panose="020B0604030504040204" pitchFamily="34" charset="0"/>
              </a:rPr>
              <a:t>	(</a:t>
            </a:r>
            <a:r>
              <a:rPr lang="en-PH" sz="1700" dirty="0" err="1">
                <a:latin typeface="Tahoma" panose="020B0604030504040204" pitchFamily="34" charset="0"/>
                <a:ea typeface="Tahoma" panose="020B0604030504040204" pitchFamily="34" charset="0"/>
                <a:cs typeface="Tahoma" panose="020B0604030504040204" pitchFamily="34" charset="0"/>
              </a:rPr>
              <a:t>i</a:t>
            </a:r>
            <a:r>
              <a:rPr lang="en-PH" sz="1700" dirty="0">
                <a:latin typeface="Tahoma" panose="020B0604030504040204" pitchFamily="34" charset="0"/>
                <a:ea typeface="Tahoma" panose="020B0604030504040204" pitchFamily="34" charset="0"/>
                <a:cs typeface="Tahoma" panose="020B0604030504040204" pitchFamily="34" charset="0"/>
              </a:rPr>
              <a:t>) Compliance with the transparency and accountability requirements under RA No. 9184 and its 2016 revised IRR, GPPB issuances, and other relevant laws, rules and regulations. In addition, all the agencies and instrumentalities under the Executive Department shall strictly comply with the transparency, accountability, and good governance policies and measures in the procurement process under AO No. 34, s. 2020, including the use of their official websites and social media platforms as secondary source of procurement information;</a:t>
            </a:r>
          </a:p>
          <a:p>
            <a:pPr algn="just"/>
            <a:r>
              <a:rPr lang="en-PH" sz="1700" dirty="0">
                <a:latin typeface="Tahoma" panose="020B0604030504040204" pitchFamily="34" charset="0"/>
                <a:ea typeface="Tahoma" panose="020B0604030504040204" pitchFamily="34" charset="0"/>
                <a:cs typeface="Tahoma" panose="020B0604030504040204" pitchFamily="34" charset="0"/>
              </a:rPr>
              <a:t>	(ii) </a:t>
            </a:r>
            <a:r>
              <a:rPr lang="en-PH" sz="1700" b="1" dirty="0">
                <a:latin typeface="Tahoma" panose="020B0604030504040204" pitchFamily="34" charset="0"/>
                <a:ea typeface="Tahoma" panose="020B0604030504040204" pitchFamily="34" charset="0"/>
                <a:cs typeface="Tahoma" panose="020B0604030504040204" pitchFamily="34" charset="0"/>
              </a:rPr>
              <a:t>Publication by PEs </a:t>
            </a:r>
            <a:r>
              <a:rPr lang="en-PH" sz="1700" dirty="0">
                <a:latin typeface="Tahoma" panose="020B0604030504040204" pitchFamily="34" charset="0"/>
                <a:ea typeface="Tahoma" panose="020B0604030504040204" pitchFamily="34" charset="0"/>
                <a:cs typeface="Tahoma" panose="020B0604030504040204" pitchFamily="34" charset="0"/>
              </a:rPr>
              <a:t>under the Executive Department, including government-owned or -controlled corporations and government financial institutions, and state universities and colleges in </a:t>
            </a:r>
            <a:r>
              <a:rPr lang="en-PH" sz="1700" b="1" u="sng" dirty="0">
                <a:latin typeface="Tahoma" panose="020B0604030504040204" pitchFamily="34" charset="0"/>
                <a:ea typeface="Tahoma" panose="020B0604030504040204" pitchFamily="34" charset="0"/>
                <a:cs typeface="Tahoma" panose="020B0604030504040204" pitchFamily="34" charset="0"/>
              </a:rPr>
              <a:t>a newspaper of general circulation </a:t>
            </a:r>
            <a:r>
              <a:rPr lang="en-PH" sz="1700" b="1" dirty="0">
                <a:latin typeface="Tahoma" panose="020B0604030504040204" pitchFamily="34" charset="0"/>
                <a:ea typeface="Tahoma" panose="020B0604030504040204" pitchFamily="34" charset="0"/>
                <a:cs typeface="Tahoma" panose="020B0604030504040204" pitchFamily="34" charset="0"/>
              </a:rPr>
              <a:t>of post-award information enumerated in Section 4 of AO No. 34, s. 2020 for projects with an Approved Budget for the Contract of Fifty Million Pesos (</a:t>
            </a:r>
            <a:r>
              <a:rPr lang="en-PH" sz="1700" b="1" dirty="0" err="1">
                <a:latin typeface="Tahoma" panose="020B0604030504040204" pitchFamily="34" charset="0"/>
                <a:ea typeface="Tahoma" panose="020B0604030504040204" pitchFamily="34" charset="0"/>
                <a:cs typeface="Tahoma" panose="020B0604030504040204" pitchFamily="34" charset="0"/>
              </a:rPr>
              <a:t>PhP</a:t>
            </a:r>
            <a:r>
              <a:rPr lang="en-PH" sz="1700" b="1" dirty="0">
                <a:latin typeface="Tahoma" panose="020B0604030504040204" pitchFamily="34" charset="0"/>
                <a:ea typeface="Tahoma" panose="020B0604030504040204" pitchFamily="34" charset="0"/>
                <a:cs typeface="Tahoma" panose="020B0604030504040204" pitchFamily="34" charset="0"/>
              </a:rPr>
              <a:t> 50,000,000.00) and above;</a:t>
            </a:r>
          </a:p>
          <a:p>
            <a:pPr algn="just"/>
            <a:r>
              <a:rPr lang="en-PH" sz="1700" dirty="0">
                <a:latin typeface="Tahoma" panose="020B0604030504040204" pitchFamily="34" charset="0"/>
                <a:ea typeface="Tahoma" panose="020B0604030504040204" pitchFamily="34" charset="0"/>
                <a:cs typeface="Tahoma" panose="020B0604030504040204" pitchFamily="34" charset="0"/>
              </a:rPr>
              <a:t>	</a:t>
            </a:r>
          </a:p>
          <a:p>
            <a:pPr algn="just"/>
            <a:r>
              <a:rPr lang="en-PH" sz="1600" b="1" dirty="0">
                <a:latin typeface="Tahoma" panose="020B0604030504040204" pitchFamily="34" charset="0"/>
                <a:ea typeface="Tahoma" panose="020B0604030504040204" pitchFamily="34" charset="0"/>
                <a:cs typeface="Tahoma" panose="020B0604030504040204" pitchFamily="34" charset="0"/>
              </a:rPr>
              <a:t>*</a:t>
            </a:r>
            <a:r>
              <a:rPr lang="en-PH" sz="1600" i="1" dirty="0">
                <a:latin typeface="Tahoma" panose="020B0604030504040204" pitchFamily="34" charset="0"/>
                <a:ea typeface="Tahoma" panose="020B0604030504040204" pitchFamily="34" charset="0"/>
                <a:cs typeface="Tahoma" panose="020B0604030504040204" pitchFamily="34" charset="0"/>
              </a:rPr>
              <a:t>On 23 October 2020, the President signed Administrative Order (AO) No. 34, series of 2020 directing strict compliance by all agencies and instrumentalities of the Executive Department with transparency, accountability, and good governance policies and measures in the procurement process. Section 8 of AO No. 34, s. 2020 mandates the formulation of guidelines, as may be necessary, for the effective implementation thereof.</a:t>
            </a:r>
          </a:p>
          <a:p>
            <a:pPr algn="just"/>
            <a:endParaRPr lang="en-PH"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4494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6988" y="1101904"/>
            <a:ext cx="8985812" cy="5599837"/>
          </a:xfrm>
        </p:spPr>
        <p:txBody>
          <a:bodyPr>
            <a:noAutofit/>
          </a:bodyPr>
          <a:lstStyle/>
          <a:p>
            <a:pPr algn="just"/>
            <a:r>
              <a:rPr lang="en-PH" sz="1800" dirty="0">
                <a:latin typeface="Tahoma" panose="020B0604030504040204" pitchFamily="34" charset="0"/>
                <a:ea typeface="Tahoma" panose="020B0604030504040204" pitchFamily="34" charset="0"/>
                <a:cs typeface="Tahoma" panose="020B0604030504040204" pitchFamily="34" charset="0"/>
              </a:rPr>
              <a:t>	(iii) </a:t>
            </a:r>
            <a:r>
              <a:rPr lang="en-PH" sz="1800" b="1" u="sng" dirty="0">
                <a:latin typeface="Tahoma" panose="020B0604030504040204" pitchFamily="34" charset="0"/>
                <a:ea typeface="Tahoma" panose="020B0604030504040204" pitchFamily="34" charset="0"/>
                <a:cs typeface="Tahoma" panose="020B0604030504040204" pitchFamily="34" charset="0"/>
              </a:rPr>
              <a:t>Provision of online access to observers</a:t>
            </a:r>
            <a:r>
              <a:rPr lang="en-PH" sz="1800" b="1" dirty="0">
                <a:latin typeface="Tahoma" panose="020B0604030504040204" pitchFamily="34" charset="0"/>
                <a:ea typeface="Tahoma" panose="020B0604030504040204" pitchFamily="34" charset="0"/>
                <a:cs typeface="Tahoma" panose="020B0604030504040204" pitchFamily="34" charset="0"/>
              </a:rPr>
              <a:t>, referred to in Section 13 of RA No. 9184 and its 2016 revised IRR, to monitor all stages of the procurement process through their own facilities until the Philippine Government Electronic Procurement System (</a:t>
            </a:r>
            <a:r>
              <a:rPr lang="en-PH" sz="1800" b="1" dirty="0" err="1">
                <a:latin typeface="Tahoma" panose="020B0604030504040204" pitchFamily="34" charset="0"/>
                <a:ea typeface="Tahoma" panose="020B0604030504040204" pitchFamily="34" charset="0"/>
                <a:cs typeface="Tahoma" panose="020B0604030504040204" pitchFamily="34" charset="0"/>
              </a:rPr>
              <a:t>PhilGEPS</a:t>
            </a:r>
            <a:r>
              <a:rPr lang="en-PH" sz="1800" b="1" dirty="0">
                <a:latin typeface="Tahoma" panose="020B0604030504040204" pitchFamily="34" charset="0"/>
                <a:ea typeface="Tahoma" panose="020B0604030504040204" pitchFamily="34" charset="0"/>
                <a:cs typeface="Tahoma" panose="020B0604030504040204" pitchFamily="34" charset="0"/>
              </a:rPr>
              <a:t>) facility designed for the purpose is ready and operational</a:t>
            </a:r>
            <a:r>
              <a:rPr lang="en-PH" sz="1800" dirty="0">
                <a:latin typeface="Tahoma" panose="020B0604030504040204" pitchFamily="34" charset="0"/>
                <a:ea typeface="Tahoma" panose="020B0604030504040204" pitchFamily="34" charset="0"/>
                <a:cs typeface="Tahoma" panose="020B0604030504040204" pitchFamily="34" charset="0"/>
              </a:rPr>
              <a:t>. PEs that are unable to provide online access to duly authorized observers shall submit a justification in writing to the GPPB-TSO, which shall be considered in the evaluation of their performance through the Agency Procurement Compliance and Performance Indicator System and the Procurement Monitoring Report; and </a:t>
            </a: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	(iv) Posting of the Consolidated Blacklisting Report on the </a:t>
            </a:r>
            <a:r>
              <a:rPr lang="en-PH" sz="1800" dirty="0" err="1">
                <a:latin typeface="Tahoma" panose="020B0604030504040204" pitchFamily="34" charset="0"/>
                <a:ea typeface="Tahoma" panose="020B0604030504040204" pitchFamily="34" charset="0"/>
                <a:cs typeface="Tahoma" panose="020B0604030504040204" pitchFamily="34" charset="0"/>
              </a:rPr>
              <a:t>PhilGEPS</a:t>
            </a:r>
            <a:r>
              <a:rPr lang="en-PH" sz="1800" dirty="0">
                <a:latin typeface="Tahoma" panose="020B0604030504040204" pitchFamily="34" charset="0"/>
                <a:ea typeface="Tahoma" panose="020B0604030504040204" pitchFamily="34" charset="0"/>
                <a:cs typeface="Tahoma" panose="020B0604030504040204" pitchFamily="34" charset="0"/>
              </a:rPr>
              <a:t> and the official website and social media platforms of the PEs.</a:t>
            </a:r>
          </a:p>
          <a:p>
            <a:pPr marL="342900" indent="-342900" algn="just">
              <a:buFont typeface="Arial" panose="020B0604020202020204" pitchFamily="34" charset="0"/>
              <a:buChar char="•"/>
            </a:pPr>
            <a:endParaRPr lang="en-PH"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9164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7725" y="721896"/>
            <a:ext cx="11133221" cy="4057923"/>
          </a:xfrm>
        </p:spPr>
        <p:txBody>
          <a:bodyPr>
            <a:noAutofit/>
          </a:bodyPr>
          <a:lstStyle/>
          <a:p>
            <a:pPr algn="l"/>
            <a:r>
              <a:rPr lang="en-PH" sz="3600" b="1" dirty="0">
                <a:latin typeface="Tahoma" panose="020B0604030504040204" pitchFamily="34" charset="0"/>
                <a:ea typeface="Tahoma" panose="020B0604030504040204" pitchFamily="34" charset="0"/>
                <a:cs typeface="Tahoma" panose="020B0604030504040204" pitchFamily="34" charset="0"/>
              </a:rPr>
              <a:t>OUTLINE:</a:t>
            </a:r>
          </a:p>
          <a:p>
            <a:pPr algn="l"/>
            <a:endParaRPr lang="en-PH" sz="3600" b="1" dirty="0">
              <a:latin typeface="Tahoma" panose="020B0604030504040204" pitchFamily="34" charset="0"/>
              <a:ea typeface="Tahoma" panose="020B0604030504040204" pitchFamily="34" charset="0"/>
              <a:cs typeface="Tahoma" panose="020B0604030504040204" pitchFamily="34" charset="0"/>
            </a:endParaRPr>
          </a:p>
          <a:p>
            <a:pPr marL="514350" indent="-514350" algn="l">
              <a:buAutoNum type="romanUcPeriod"/>
            </a:pPr>
            <a:r>
              <a:rPr lang="en-PH" sz="3600" dirty="0">
                <a:latin typeface="Tahoma" panose="020B0604030504040204" pitchFamily="34" charset="0"/>
                <a:ea typeface="Tahoma" panose="020B0604030504040204" pitchFamily="34" charset="0"/>
                <a:cs typeface="Tahoma" panose="020B0604030504040204" pitchFamily="34" charset="0"/>
              </a:rPr>
              <a:t>Procurement 101</a:t>
            </a:r>
          </a:p>
          <a:p>
            <a:pPr marL="514350" indent="-514350" algn="l">
              <a:buAutoNum type="romanUcPeriod"/>
            </a:pPr>
            <a:r>
              <a:rPr lang="en-PH" sz="3600" dirty="0">
                <a:latin typeface="Tahoma" panose="020B0604030504040204" pitchFamily="34" charset="0"/>
                <a:ea typeface="Tahoma" panose="020B0604030504040204" pitchFamily="34" charset="0"/>
                <a:cs typeface="Tahoma" panose="020B0604030504040204" pitchFamily="34" charset="0"/>
              </a:rPr>
              <a:t>Updates on Procurement Rules</a:t>
            </a:r>
          </a:p>
          <a:p>
            <a:pPr algn="l"/>
            <a:endParaRPr lang="en-PH" sz="25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4193ACFF-CF42-419C-9188-451BDDD8EC6A}"/>
              </a:ext>
            </a:extLst>
          </p:cNvPr>
          <p:cNvSpPr>
            <a:spLocks noGrp="1"/>
          </p:cNvSpPr>
          <p:nvPr>
            <p:ph type="ctrTitle"/>
          </p:nvPr>
        </p:nvSpPr>
        <p:spPr>
          <a:xfrm>
            <a:off x="2098964" y="96982"/>
            <a:ext cx="7994072" cy="1981200"/>
          </a:xfrm>
        </p:spPr>
        <p:txBody>
          <a:bodyPr>
            <a:normAutofit/>
          </a:bodyPr>
          <a:lstStyle/>
          <a:p>
            <a:endParaRPr lang="en-PH" sz="4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7686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88985"/>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14-2021</a:t>
            </a:r>
          </a:p>
        </p:txBody>
      </p:sp>
      <p:sp>
        <p:nvSpPr>
          <p:cNvPr id="3" name="Subtitle 2"/>
          <p:cNvSpPr>
            <a:spLocks noGrp="1"/>
          </p:cNvSpPr>
          <p:nvPr>
            <p:ph type="subTitle" idx="1"/>
          </p:nvPr>
        </p:nvSpPr>
        <p:spPr>
          <a:xfrm>
            <a:off x="1524000" y="3162200"/>
            <a:ext cx="9144000" cy="1655762"/>
          </a:xfrm>
        </p:spPr>
        <p:txBody>
          <a:bodyPr>
            <a:normAutofit fontScale="92500"/>
          </a:bodyPr>
          <a:lstStyle/>
          <a:p>
            <a:r>
              <a:rPr lang="en-PH" sz="2800" dirty="0">
                <a:effectLst/>
                <a:latin typeface="Tahoma" panose="020B0604030504040204" pitchFamily="34" charset="0"/>
                <a:ea typeface="Tahoma" panose="020B0604030504040204" pitchFamily="34" charset="0"/>
                <a:cs typeface="Tahoma" panose="020B0604030504040204" pitchFamily="34" charset="0"/>
              </a:rPr>
              <a:t>Resolution Confirming that </a:t>
            </a:r>
            <a:r>
              <a:rPr lang="en-PH" sz="2800" dirty="0">
                <a:latin typeface="Tahoma" panose="020B0604030504040204" pitchFamily="34" charset="0"/>
                <a:ea typeface="Tahoma" panose="020B0604030504040204" pitchFamily="34" charset="0"/>
                <a:cs typeface="Tahoma" panose="020B0604030504040204" pitchFamily="34" charset="0"/>
              </a:rPr>
              <a:t>t</a:t>
            </a:r>
            <a:r>
              <a:rPr lang="en-PH" sz="2800" dirty="0">
                <a:effectLst/>
                <a:latin typeface="Tahoma" panose="020B0604030504040204" pitchFamily="34" charset="0"/>
                <a:ea typeface="Tahoma" panose="020B0604030504040204" pitchFamily="34" charset="0"/>
                <a:cs typeface="Tahoma" panose="020B0604030504040204" pitchFamily="34" charset="0"/>
              </a:rPr>
              <a:t>he Rule on the Application of a License to Transact Business in </a:t>
            </a:r>
            <a:r>
              <a:rPr lang="en-PH" sz="2800" dirty="0">
                <a:latin typeface="Tahoma" panose="020B0604030504040204" pitchFamily="34" charset="0"/>
                <a:ea typeface="Tahoma" panose="020B0604030504040204" pitchFamily="34" charset="0"/>
                <a:cs typeface="Tahoma" panose="020B0604030504040204" pitchFamily="34" charset="0"/>
              </a:rPr>
              <a:t>t</a:t>
            </a:r>
            <a:r>
              <a:rPr lang="en-PH" sz="2800" dirty="0">
                <a:effectLst/>
                <a:latin typeface="Tahoma" panose="020B0604030504040204" pitchFamily="34" charset="0"/>
                <a:ea typeface="Tahoma" panose="020B0604030504040204" pitchFamily="34" charset="0"/>
                <a:cs typeface="Tahoma" panose="020B0604030504040204" pitchFamily="34" charset="0"/>
              </a:rPr>
              <a:t>he Philippines by </a:t>
            </a:r>
            <a:r>
              <a:rPr lang="en-PH" sz="2800" dirty="0">
                <a:latin typeface="Tahoma" panose="020B0604030504040204" pitchFamily="34" charset="0"/>
                <a:ea typeface="Tahoma" panose="020B0604030504040204" pitchFamily="34" charset="0"/>
                <a:cs typeface="Tahoma" panose="020B0604030504040204" pitchFamily="34" charset="0"/>
              </a:rPr>
              <a:t>a</a:t>
            </a:r>
            <a:r>
              <a:rPr lang="en-PH" sz="2800" dirty="0">
                <a:effectLst/>
                <a:latin typeface="Tahoma" panose="020B0604030504040204" pitchFamily="34" charset="0"/>
                <a:ea typeface="Tahoma" panose="020B0604030504040204" pitchFamily="34" charset="0"/>
                <a:cs typeface="Tahoma" panose="020B0604030504040204" pitchFamily="34" charset="0"/>
              </a:rPr>
              <a:t> </a:t>
            </a:r>
            <a:r>
              <a:rPr lang="en-PH" sz="2800" b="1" dirty="0">
                <a:effectLst/>
                <a:latin typeface="Tahoma" panose="020B0604030504040204" pitchFamily="34" charset="0"/>
                <a:ea typeface="Tahoma" panose="020B0604030504040204" pitchFamily="34" charset="0"/>
                <a:cs typeface="Tahoma" panose="020B0604030504040204" pitchFamily="34" charset="0"/>
              </a:rPr>
              <a:t>Foreign Corporation is </a:t>
            </a:r>
            <a:r>
              <a:rPr lang="en-PH" sz="2800" b="1" dirty="0">
                <a:latin typeface="Tahoma" panose="020B0604030504040204" pitchFamily="34" charset="0"/>
                <a:ea typeface="Tahoma" panose="020B0604030504040204" pitchFamily="34" charset="0"/>
                <a:cs typeface="Tahoma" panose="020B0604030504040204" pitchFamily="34" charset="0"/>
              </a:rPr>
              <a:t>B</a:t>
            </a:r>
            <a:r>
              <a:rPr lang="en-PH" sz="2800" b="1" dirty="0">
                <a:effectLst/>
                <a:latin typeface="Tahoma" panose="020B0604030504040204" pitchFamily="34" charset="0"/>
                <a:ea typeface="Tahoma" panose="020B0604030504040204" pitchFamily="34" charset="0"/>
                <a:cs typeface="Tahoma" panose="020B0604030504040204" pitchFamily="34" charset="0"/>
              </a:rPr>
              <a:t>ased on Existing Securities and Exchange Commission (SEC) Rules </a:t>
            </a:r>
            <a:r>
              <a:rPr lang="en-PH" sz="2800" dirty="0">
                <a:effectLst/>
                <a:latin typeface="Tahoma" panose="020B0604030504040204" pitchFamily="34" charset="0"/>
                <a:ea typeface="Tahoma" panose="020B0604030504040204" pitchFamily="34" charset="0"/>
                <a:cs typeface="Tahoma" panose="020B0604030504040204" pitchFamily="34" charset="0"/>
              </a:rPr>
              <a:t>and Opinions </a:t>
            </a:r>
            <a:endParaRPr lang="en-PH"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059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638918"/>
            <a:ext cx="9171008" cy="5854480"/>
          </a:xfrm>
        </p:spPr>
        <p:txBody>
          <a:bodyPr>
            <a:noAutofit/>
          </a:bodyPr>
          <a:lstStyle/>
          <a:p>
            <a:pPr algn="just"/>
            <a:endParaRPr lang="en-PH" sz="2000" dirty="0">
              <a:latin typeface="Tahoma" panose="020B0604030504040204" pitchFamily="34" charset="0"/>
              <a:ea typeface="Tahoma" panose="020B0604030504040204" pitchFamily="34" charset="0"/>
              <a:cs typeface="Tahoma" panose="020B0604030504040204" pitchFamily="34" charset="0"/>
            </a:endParaRPr>
          </a:p>
          <a:p>
            <a:pPr algn="just"/>
            <a:r>
              <a:rPr lang="en-PH" sz="2000" dirty="0">
                <a:latin typeface="Tahoma" panose="020B0604030504040204" pitchFamily="34" charset="0"/>
                <a:ea typeface="Tahoma" panose="020B0604030504040204" pitchFamily="34" charset="0"/>
                <a:cs typeface="Tahoma" panose="020B0604030504040204" pitchFamily="34" charset="0"/>
              </a:rPr>
              <a:t>CONFIRM that the rule on the application of a license to transact business in the Philippines by a foreign corporation is based on existing SEC rules and opinions and that, unless otherwise ruled by the SEC, any of </a:t>
            </a:r>
            <a:r>
              <a:rPr lang="en-PH" sz="2000" b="1" dirty="0">
                <a:latin typeface="Tahoma" panose="020B0604030504040204" pitchFamily="34" charset="0"/>
                <a:ea typeface="Tahoma" panose="020B0604030504040204" pitchFamily="34" charset="0"/>
                <a:cs typeface="Tahoma" panose="020B0604030504040204" pitchFamily="34" charset="0"/>
              </a:rPr>
              <a:t>the allowable types of registration for a foreign corporation under Sections 140 and 143 of RA No. 11232 shall suffice for purposes of awarding a contract under RA No. 9184</a:t>
            </a:r>
            <a:r>
              <a:rPr lang="en-PH" sz="2000" dirty="0">
                <a:latin typeface="Tahoma" panose="020B0604030504040204" pitchFamily="34" charset="0"/>
                <a:ea typeface="Tahoma" panose="020B0604030504040204" pitchFamily="34" charset="0"/>
                <a:cs typeface="Tahoma" panose="020B0604030504040204" pitchFamily="34" charset="0"/>
              </a:rPr>
              <a:t>, subject to the specific requirements of the Procuring Entity as demanded by its Procurement Project. </a:t>
            </a:r>
          </a:p>
          <a:p>
            <a:pPr algn="just"/>
            <a:r>
              <a:rPr lang="en-PH" sz="2000" dirty="0">
                <a:latin typeface="Tahoma" panose="020B0604030504040204" pitchFamily="34" charset="0"/>
                <a:ea typeface="Tahoma" panose="020B0604030504040204" pitchFamily="34" charset="0"/>
                <a:cs typeface="Tahoma" panose="020B0604030504040204" pitchFamily="34" charset="0"/>
              </a:rPr>
              <a:t>In case of </a:t>
            </a:r>
            <a:r>
              <a:rPr lang="en-PH" sz="2000" b="1" dirty="0">
                <a:latin typeface="Tahoma" panose="020B0604030504040204" pitchFamily="34" charset="0"/>
                <a:ea typeface="Tahoma" panose="020B0604030504040204" pitchFamily="34" charset="0"/>
                <a:cs typeface="Tahoma" panose="020B0604030504040204" pitchFamily="34" charset="0"/>
              </a:rPr>
              <a:t>foreign corporations which will engage in construction activities, the CIAP rules and guidelines require the submission of a valid SEC Certificate </a:t>
            </a:r>
            <a:r>
              <a:rPr lang="en-PH" sz="2000" dirty="0">
                <a:latin typeface="Tahoma" panose="020B0604030504040204" pitchFamily="34" charset="0"/>
                <a:ea typeface="Tahoma" panose="020B0604030504040204" pitchFamily="34" charset="0"/>
                <a:cs typeface="Tahoma" panose="020B0604030504040204" pitchFamily="34" charset="0"/>
              </a:rPr>
              <a:t>of Registration and appointment of a new Foreign Resident Alien Representative or Authorized Managing Officer of the Philippines prior to the issuance of a special license.</a:t>
            </a:r>
          </a:p>
          <a:p>
            <a:pPr algn="just"/>
            <a:endParaRPr lang="en-PH"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27726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2215"/>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15-2021</a:t>
            </a:r>
          </a:p>
        </p:txBody>
      </p:sp>
      <p:sp>
        <p:nvSpPr>
          <p:cNvPr id="3" name="Subtitle 2"/>
          <p:cNvSpPr>
            <a:spLocks noGrp="1"/>
          </p:cNvSpPr>
          <p:nvPr>
            <p:ph type="subTitle" idx="1"/>
          </p:nvPr>
        </p:nvSpPr>
        <p:spPr>
          <a:xfrm>
            <a:off x="970344" y="2606677"/>
            <a:ext cx="10251311" cy="2659804"/>
          </a:xfrm>
        </p:spPr>
        <p:txBody>
          <a:bodyPr>
            <a:noAutofit/>
          </a:bodyPr>
          <a:lstStyle/>
          <a:p>
            <a:r>
              <a:rPr lang="en-PH" sz="3000" dirty="0">
                <a:latin typeface="Tahoma" panose="020B0604030504040204" pitchFamily="34" charset="0"/>
                <a:ea typeface="Tahoma" panose="020B0604030504040204" pitchFamily="34" charset="0"/>
                <a:cs typeface="Tahoma" panose="020B0604030504040204" pitchFamily="34" charset="0"/>
              </a:rPr>
              <a:t>Lifting the Suspension on the Implementation of the </a:t>
            </a:r>
            <a:r>
              <a:rPr lang="en-PH" sz="3000" b="1" dirty="0">
                <a:latin typeface="Tahoma" panose="020B0604030504040204" pitchFamily="34" charset="0"/>
                <a:ea typeface="Tahoma" panose="020B0604030504040204" pitchFamily="34" charset="0"/>
                <a:cs typeface="Tahoma" panose="020B0604030504040204" pitchFamily="34" charset="0"/>
              </a:rPr>
              <a:t>Mandatory Submission of </a:t>
            </a:r>
            <a:r>
              <a:rPr lang="en-PH" sz="3000" b="1" dirty="0" err="1">
                <a:latin typeface="Tahoma" panose="020B0604030504040204" pitchFamily="34" charset="0"/>
                <a:ea typeface="Tahoma" panose="020B0604030504040204" pitchFamily="34" charset="0"/>
                <a:cs typeface="Tahoma" panose="020B0604030504040204" pitchFamily="34" charset="0"/>
              </a:rPr>
              <a:t>PhilGEPS</a:t>
            </a:r>
            <a:r>
              <a:rPr lang="en-PH" sz="3000" b="1" dirty="0">
                <a:latin typeface="Tahoma" panose="020B0604030504040204" pitchFamily="34" charset="0"/>
                <a:ea typeface="Tahoma" panose="020B0604030504040204" pitchFamily="34" charset="0"/>
                <a:cs typeface="Tahoma" panose="020B0604030504040204" pitchFamily="34" charset="0"/>
              </a:rPr>
              <a:t> Certificate of Platinum Registration and Membership </a:t>
            </a:r>
            <a:r>
              <a:rPr lang="en-PH" sz="3000" dirty="0">
                <a:latin typeface="Tahoma" panose="020B0604030504040204" pitchFamily="34" charset="0"/>
                <a:ea typeface="Tahoma" panose="020B0604030504040204" pitchFamily="34" charset="0"/>
                <a:cs typeface="Tahoma" panose="020B0604030504040204" pitchFamily="34" charset="0"/>
              </a:rPr>
              <a:t>in </a:t>
            </a:r>
            <a:r>
              <a:rPr lang="en-PH" sz="3000" u="sng" dirty="0">
                <a:latin typeface="Tahoma" panose="020B0604030504040204" pitchFamily="34" charset="0"/>
                <a:ea typeface="Tahoma" panose="020B0604030504040204" pitchFamily="34" charset="0"/>
                <a:cs typeface="Tahoma" panose="020B0604030504040204" pitchFamily="34" charset="0"/>
              </a:rPr>
              <a:t>Competitive Bidding </a:t>
            </a:r>
            <a:r>
              <a:rPr lang="en-PH" sz="3000" dirty="0">
                <a:latin typeface="Tahoma" panose="020B0604030504040204" pitchFamily="34" charset="0"/>
                <a:ea typeface="Tahoma" panose="020B0604030504040204" pitchFamily="34" charset="0"/>
                <a:cs typeface="Tahoma" panose="020B0604030504040204" pitchFamily="34" charset="0"/>
              </a:rPr>
              <a:t>and </a:t>
            </a:r>
            <a:r>
              <a:rPr lang="en-PH" sz="3000" u="sng" dirty="0">
                <a:latin typeface="Tahoma" panose="020B0604030504040204" pitchFamily="34" charset="0"/>
                <a:ea typeface="Tahoma" panose="020B0604030504040204" pitchFamily="34" charset="0"/>
                <a:cs typeface="Tahoma" panose="020B0604030504040204" pitchFamily="34" charset="0"/>
              </a:rPr>
              <a:t>Limited Source Bidding</a:t>
            </a:r>
            <a:endParaRPr lang="en-PH" sz="3000" u="sng"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5661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1307940"/>
            <a:ext cx="9171008" cy="4940080"/>
          </a:xfrm>
        </p:spPr>
        <p:txBody>
          <a:bodyPr>
            <a:noAutofit/>
          </a:bodyPr>
          <a:lstStyle/>
          <a:p>
            <a:pPr marL="342900" indent="-342900" algn="just">
              <a:buFont typeface="Arial" panose="020B0604020202020204" pitchFamily="34" charset="0"/>
              <a:buChar char="•"/>
            </a:pPr>
            <a:endParaRPr lang="en-PH" sz="2500" dirty="0">
              <a:latin typeface="Tahoma" panose="020B0604030504040204" pitchFamily="34" charset="0"/>
              <a:ea typeface="Tahoma" panose="020B0604030504040204" pitchFamily="34" charset="0"/>
              <a:cs typeface="Tahoma" panose="020B0604030504040204" pitchFamily="34" charset="0"/>
            </a:endParaRPr>
          </a:p>
          <a:p>
            <a:pPr algn="just"/>
            <a:r>
              <a:rPr lang="en-PH" sz="2500" dirty="0">
                <a:latin typeface="Tahoma" panose="020B0604030504040204" pitchFamily="34" charset="0"/>
                <a:ea typeface="Tahoma" panose="020B0604030504040204" pitchFamily="34" charset="0"/>
                <a:cs typeface="Tahoma" panose="020B0604030504040204" pitchFamily="34" charset="0"/>
              </a:rPr>
              <a:t>1. LIFT the suspension on the implementation of mandatory submission of the </a:t>
            </a:r>
            <a:r>
              <a:rPr lang="en-PH" sz="2500" dirty="0" err="1">
                <a:latin typeface="Tahoma" panose="020B0604030504040204" pitchFamily="34" charset="0"/>
                <a:ea typeface="Tahoma" panose="020B0604030504040204" pitchFamily="34" charset="0"/>
                <a:cs typeface="Tahoma" panose="020B0604030504040204" pitchFamily="34" charset="0"/>
              </a:rPr>
              <a:t>PhilGEPS</a:t>
            </a:r>
            <a:r>
              <a:rPr lang="en-PH" sz="2500" dirty="0">
                <a:latin typeface="Tahoma" panose="020B0604030504040204" pitchFamily="34" charset="0"/>
                <a:ea typeface="Tahoma" panose="020B0604030504040204" pitchFamily="34" charset="0"/>
                <a:cs typeface="Tahoma" panose="020B0604030504040204" pitchFamily="34" charset="0"/>
              </a:rPr>
              <a:t> Certificate of Platinum Registration and Membership in Competitive Bidding and Limited Source Bidding; thus, fully enforcing Sections 8.5.2 and 54.6 of the 2016 revised IRR of RA No. 9184 starting </a:t>
            </a:r>
            <a:r>
              <a:rPr lang="en-PH" sz="2500" b="1" dirty="0">
                <a:latin typeface="Tahoma" panose="020B0604030504040204" pitchFamily="34" charset="0"/>
                <a:ea typeface="Tahoma" panose="020B0604030504040204" pitchFamily="34" charset="0"/>
                <a:cs typeface="Tahoma" panose="020B0604030504040204" pitchFamily="34" charset="0"/>
              </a:rPr>
              <a:t>01 January 2022</a:t>
            </a:r>
            <a:r>
              <a:rPr lang="en-PH" sz="25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91083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810228"/>
            <a:ext cx="9171008" cy="4940080"/>
          </a:xfrm>
        </p:spPr>
        <p:txBody>
          <a:bodyPr>
            <a:noAutofit/>
          </a:bodyPr>
          <a:lstStyle/>
          <a:p>
            <a:pPr marL="342900" indent="-342900" algn="just">
              <a:buFont typeface="Arial" panose="020B0604020202020204" pitchFamily="34" charset="0"/>
              <a:buChar char="•"/>
            </a:pPr>
            <a:endParaRPr lang="en-PH" sz="1900" dirty="0">
              <a:latin typeface="Tahoma" panose="020B0604030504040204" pitchFamily="34" charset="0"/>
              <a:ea typeface="Tahoma" panose="020B0604030504040204" pitchFamily="34" charset="0"/>
              <a:cs typeface="Tahoma" panose="020B0604030504040204" pitchFamily="34" charset="0"/>
            </a:endParaRPr>
          </a:p>
          <a:p>
            <a:pPr algn="just"/>
            <a:r>
              <a:rPr lang="en-PH" sz="1900" dirty="0">
                <a:latin typeface="Tahoma" panose="020B0604030504040204" pitchFamily="34" charset="0"/>
                <a:ea typeface="Tahoma" panose="020B0604030504040204" pitchFamily="34" charset="0"/>
                <a:cs typeface="Tahoma" panose="020B0604030504040204" pitchFamily="34" charset="0"/>
              </a:rPr>
              <a:t>2. APPROVE the amendments in Section 8.5.2 of the 2016 revised IRR of RA 9184 and Items 4 and 6 of the Guidelines for the Use of the </a:t>
            </a:r>
            <a:r>
              <a:rPr lang="en-PH" sz="1900" dirty="0" err="1">
                <a:latin typeface="Tahoma" panose="020B0604030504040204" pitchFamily="34" charset="0"/>
                <a:ea typeface="Tahoma" panose="020B0604030504040204" pitchFamily="34" charset="0"/>
                <a:cs typeface="Tahoma" panose="020B0604030504040204" pitchFamily="34" charset="0"/>
              </a:rPr>
              <a:t>GoP</a:t>
            </a:r>
            <a:r>
              <a:rPr lang="en-PH" sz="1900" dirty="0">
                <a:latin typeface="Tahoma" panose="020B0604030504040204" pitchFamily="34" charset="0"/>
                <a:ea typeface="Tahoma" panose="020B0604030504040204" pitchFamily="34" charset="0"/>
                <a:cs typeface="Tahoma" panose="020B0604030504040204" pitchFamily="34" charset="0"/>
              </a:rPr>
              <a:t>-OMR to include the following </a:t>
            </a:r>
            <a:r>
              <a:rPr lang="en-PH" sz="1900" b="1" dirty="0">
                <a:latin typeface="Tahoma" panose="020B0604030504040204" pitchFamily="34" charset="0"/>
                <a:ea typeface="Tahoma" panose="020B0604030504040204" pitchFamily="34" charset="0"/>
                <a:cs typeface="Tahoma" panose="020B0604030504040204" pitchFamily="34" charset="0"/>
              </a:rPr>
              <a:t>additional caveat in the Platinum Certificate of Registration and Membership: </a:t>
            </a:r>
          </a:p>
          <a:p>
            <a:pPr marL="400050" indent="-400050" algn="just">
              <a:buAutoNum type="romanLcParenBoth"/>
            </a:pPr>
            <a:r>
              <a:rPr lang="en-PH" sz="1900" dirty="0">
                <a:latin typeface="Tahoma" panose="020B0604030504040204" pitchFamily="34" charset="0"/>
                <a:ea typeface="Tahoma" panose="020B0604030504040204" pitchFamily="34" charset="0"/>
                <a:cs typeface="Tahoma" panose="020B0604030504040204" pitchFamily="34" charset="0"/>
              </a:rPr>
              <a:t>to state that for the purpose of updating the </a:t>
            </a:r>
            <a:r>
              <a:rPr lang="en-PH" sz="1900" b="1" dirty="0" err="1">
                <a:latin typeface="Tahoma" panose="020B0604030504040204" pitchFamily="34" charset="0"/>
                <a:ea typeface="Tahoma" panose="020B0604030504040204" pitchFamily="34" charset="0"/>
                <a:cs typeface="Tahoma" panose="020B0604030504040204" pitchFamily="34" charset="0"/>
              </a:rPr>
              <a:t>PhilGEPS</a:t>
            </a:r>
            <a:r>
              <a:rPr lang="en-PH" sz="1900" b="1" dirty="0">
                <a:latin typeface="Tahoma" panose="020B0604030504040204" pitchFamily="34" charset="0"/>
                <a:ea typeface="Tahoma" panose="020B0604030504040204" pitchFamily="34" charset="0"/>
                <a:cs typeface="Tahoma" panose="020B0604030504040204" pitchFamily="34" charset="0"/>
              </a:rPr>
              <a:t> Certificate of Platinum Registration and Membership, all Class “A” Eligibility Documents </a:t>
            </a:r>
            <a:r>
              <a:rPr lang="en-PH" sz="1900" dirty="0">
                <a:latin typeface="Tahoma" panose="020B0604030504040204" pitchFamily="34" charset="0"/>
                <a:ea typeface="Tahoma" panose="020B0604030504040204" pitchFamily="34" charset="0"/>
                <a:cs typeface="Tahoma" panose="020B0604030504040204" pitchFamily="34" charset="0"/>
              </a:rPr>
              <a:t>covered by Section 8.5.2 of the 2016 revised IRR of RA 9184 supporting the veracity, authenticity and validity of the Certificate </a:t>
            </a:r>
            <a:r>
              <a:rPr lang="en-PH" sz="1900" b="1" dirty="0">
                <a:latin typeface="Tahoma" panose="020B0604030504040204" pitchFamily="34" charset="0"/>
                <a:ea typeface="Tahoma" panose="020B0604030504040204" pitchFamily="34" charset="0"/>
                <a:cs typeface="Tahoma" panose="020B0604030504040204" pitchFamily="34" charset="0"/>
              </a:rPr>
              <a:t>shall remain current and updated</a:t>
            </a:r>
            <a:r>
              <a:rPr lang="en-PH" sz="1900" dirty="0">
                <a:latin typeface="Tahoma" panose="020B0604030504040204" pitchFamily="34" charset="0"/>
                <a:ea typeface="Tahoma" panose="020B0604030504040204" pitchFamily="34" charset="0"/>
                <a:cs typeface="Tahoma" panose="020B0604030504040204" pitchFamily="34" charset="0"/>
              </a:rPr>
              <a:t>, and that failure by the prospective bidder to update its </a:t>
            </a:r>
            <a:r>
              <a:rPr lang="en-PH" sz="1900" dirty="0" err="1">
                <a:latin typeface="Tahoma" panose="020B0604030504040204" pitchFamily="34" charset="0"/>
                <a:ea typeface="Tahoma" panose="020B0604030504040204" pitchFamily="34" charset="0"/>
                <a:cs typeface="Tahoma" panose="020B0604030504040204" pitchFamily="34" charset="0"/>
              </a:rPr>
              <a:t>PhilGEPS</a:t>
            </a:r>
            <a:r>
              <a:rPr lang="en-PH" sz="1900" dirty="0">
                <a:latin typeface="Tahoma" panose="020B0604030504040204" pitchFamily="34" charset="0"/>
                <a:ea typeface="Tahoma" panose="020B0604030504040204" pitchFamily="34" charset="0"/>
                <a:cs typeface="Tahoma" panose="020B0604030504040204" pitchFamily="34" charset="0"/>
              </a:rPr>
              <a:t> Certificate of Platinum Registration and Membership with the current and updated Class “A” Eligibility Documents covered by Section 8.5.2 of the 2016 revised IRR of RA 9184 </a:t>
            </a:r>
            <a:r>
              <a:rPr lang="en-PH" sz="1900" b="1" dirty="0">
                <a:latin typeface="Tahoma" panose="020B0604030504040204" pitchFamily="34" charset="0"/>
                <a:ea typeface="Tahoma" panose="020B0604030504040204" pitchFamily="34" charset="0"/>
                <a:cs typeface="Tahoma" panose="020B0604030504040204" pitchFamily="34" charset="0"/>
              </a:rPr>
              <a:t>shall result in the automatic suspension of the validity of its Certificate of Platinum Registration and Membership </a:t>
            </a:r>
            <a:r>
              <a:rPr lang="en-PH" sz="1900" dirty="0">
                <a:latin typeface="Tahoma" panose="020B0604030504040204" pitchFamily="34" charset="0"/>
                <a:ea typeface="Tahoma" panose="020B0604030504040204" pitchFamily="34" charset="0"/>
                <a:cs typeface="Tahoma" panose="020B0604030504040204" pitchFamily="34" charset="0"/>
              </a:rPr>
              <a:t>until such time that all of the expired Class “A” Eligibility Documents has been updated; and</a:t>
            </a:r>
          </a:p>
        </p:txBody>
      </p:sp>
    </p:spTree>
    <p:extLst>
      <p:ext uri="{BB962C8B-B14F-4D97-AF65-F5344CB8AC3E}">
        <p14:creationId xmlns:p14="http://schemas.microsoft.com/office/powerpoint/2010/main" val="6372919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304800"/>
            <a:ext cx="9171008" cy="4940080"/>
          </a:xfrm>
        </p:spPr>
        <p:txBody>
          <a:bodyPr>
            <a:noAutofit/>
          </a:bodyPr>
          <a:lstStyle/>
          <a:p>
            <a:pPr marL="342900" indent="-342900" algn="just">
              <a:buFont typeface="Arial" panose="020B0604020202020204" pitchFamily="34" charset="0"/>
              <a:buChar char="•"/>
            </a:pPr>
            <a:endParaRPr lang="en-PH" sz="1900" dirty="0">
              <a:latin typeface="Tahoma" panose="020B0604030504040204" pitchFamily="34" charset="0"/>
              <a:ea typeface="Tahoma" panose="020B0604030504040204" pitchFamily="34" charset="0"/>
              <a:cs typeface="Tahoma" panose="020B0604030504040204" pitchFamily="34" charset="0"/>
            </a:endParaRPr>
          </a:p>
          <a:p>
            <a:pPr algn="just"/>
            <a:endParaRPr lang="en-PH" sz="1900" b="1" dirty="0">
              <a:latin typeface="Tahoma" panose="020B0604030504040204" pitchFamily="34" charset="0"/>
              <a:ea typeface="Tahoma" panose="020B0604030504040204" pitchFamily="34" charset="0"/>
              <a:cs typeface="Tahoma" panose="020B0604030504040204" pitchFamily="34" charset="0"/>
            </a:endParaRPr>
          </a:p>
          <a:p>
            <a:pPr algn="just"/>
            <a:r>
              <a:rPr lang="en-PH" sz="1900" dirty="0">
                <a:latin typeface="Tahoma" panose="020B0604030504040204" pitchFamily="34" charset="0"/>
                <a:ea typeface="Tahoma" panose="020B0604030504040204" pitchFamily="34" charset="0"/>
                <a:cs typeface="Tahoma" panose="020B0604030504040204" pitchFamily="34" charset="0"/>
              </a:rPr>
              <a:t>(ii) to reflect that through the submission of said Certificate, the Bidder certifies:</a:t>
            </a:r>
          </a:p>
          <a:p>
            <a:pPr marL="800100" lvl="1" indent="-342900" algn="just">
              <a:buAutoNum type="alphaLcPeriod"/>
            </a:pPr>
            <a:r>
              <a:rPr lang="en-PH" sz="1900" dirty="0">
                <a:latin typeface="Tahoma" panose="020B0604030504040204" pitchFamily="34" charset="0"/>
                <a:ea typeface="Tahoma" panose="020B0604030504040204" pitchFamily="34" charset="0"/>
                <a:cs typeface="Tahoma" panose="020B0604030504040204" pitchFamily="34" charset="0"/>
              </a:rPr>
              <a:t>the </a:t>
            </a:r>
            <a:r>
              <a:rPr lang="en-PH" sz="1900" b="1" dirty="0">
                <a:latin typeface="Tahoma" panose="020B0604030504040204" pitchFamily="34" charset="0"/>
                <a:ea typeface="Tahoma" panose="020B0604030504040204" pitchFamily="34" charset="0"/>
                <a:cs typeface="Tahoma" panose="020B0604030504040204" pitchFamily="34" charset="0"/>
              </a:rPr>
              <a:t>authenticity, genuineness, validity, and completeness </a:t>
            </a:r>
            <a:r>
              <a:rPr lang="en-PH" sz="1900" dirty="0">
                <a:latin typeface="Tahoma" panose="020B0604030504040204" pitchFamily="34" charset="0"/>
                <a:ea typeface="Tahoma" panose="020B0604030504040204" pitchFamily="34" charset="0"/>
                <a:cs typeface="Tahoma" panose="020B0604030504040204" pitchFamily="34" charset="0"/>
              </a:rPr>
              <a:t>of the copy of the original eligibility documents submitted; </a:t>
            </a:r>
          </a:p>
          <a:p>
            <a:pPr marL="800100" lvl="1" indent="-342900" algn="just">
              <a:buAutoNum type="alphaLcPeriod"/>
            </a:pPr>
            <a:r>
              <a:rPr lang="en-PH" sz="1900" dirty="0">
                <a:latin typeface="Tahoma" panose="020B0604030504040204" pitchFamily="34" charset="0"/>
                <a:ea typeface="Tahoma" panose="020B0604030504040204" pitchFamily="34" charset="0"/>
                <a:cs typeface="Tahoma" panose="020B0604030504040204" pitchFamily="34" charset="0"/>
              </a:rPr>
              <a:t>the </a:t>
            </a:r>
            <a:r>
              <a:rPr lang="en-PH" sz="1900" b="1" dirty="0">
                <a:latin typeface="Tahoma" panose="020B0604030504040204" pitchFamily="34" charset="0"/>
                <a:ea typeface="Tahoma" panose="020B0604030504040204" pitchFamily="34" charset="0"/>
                <a:cs typeface="Tahoma" panose="020B0604030504040204" pitchFamily="34" charset="0"/>
              </a:rPr>
              <a:t>veracity of the statements and information </a:t>
            </a:r>
            <a:r>
              <a:rPr lang="en-PH" sz="1900" dirty="0">
                <a:latin typeface="Tahoma" panose="020B0604030504040204" pitchFamily="34" charset="0"/>
                <a:ea typeface="Tahoma" panose="020B0604030504040204" pitchFamily="34" charset="0"/>
                <a:cs typeface="Tahoma" panose="020B0604030504040204" pitchFamily="34" charset="0"/>
              </a:rPr>
              <a:t>contained therein; </a:t>
            </a:r>
          </a:p>
          <a:p>
            <a:pPr marL="800100" lvl="1" indent="-342900" algn="just">
              <a:buAutoNum type="alphaLcPeriod"/>
            </a:pPr>
            <a:r>
              <a:rPr lang="en-PH" sz="1900" dirty="0">
                <a:latin typeface="Tahoma" panose="020B0604030504040204" pitchFamily="34" charset="0"/>
                <a:ea typeface="Tahoma" panose="020B0604030504040204" pitchFamily="34" charset="0"/>
                <a:cs typeface="Tahoma" panose="020B0604030504040204" pitchFamily="34" charset="0"/>
              </a:rPr>
              <a:t>that the </a:t>
            </a:r>
            <a:r>
              <a:rPr lang="en-PH" sz="1900" b="1" dirty="0">
                <a:latin typeface="Tahoma" panose="020B0604030504040204" pitchFamily="34" charset="0"/>
                <a:ea typeface="Tahoma" panose="020B0604030504040204" pitchFamily="34" charset="0"/>
                <a:cs typeface="Tahoma" panose="020B0604030504040204" pitchFamily="34" charset="0"/>
              </a:rPr>
              <a:t>Certificate is neither a guaranty that the named registrant will be declared eligible </a:t>
            </a:r>
            <a:r>
              <a:rPr lang="en-PH" sz="1900" dirty="0">
                <a:latin typeface="Tahoma" panose="020B0604030504040204" pitchFamily="34" charset="0"/>
                <a:ea typeface="Tahoma" panose="020B0604030504040204" pitchFamily="34" charset="0"/>
                <a:cs typeface="Tahoma" panose="020B0604030504040204" pitchFamily="34" charset="0"/>
              </a:rPr>
              <a:t>without first being determined to be such for that particular bidding nor is it evidence that the Bidder has </a:t>
            </a:r>
            <a:r>
              <a:rPr lang="en-PH" sz="1900" b="1" dirty="0">
                <a:latin typeface="Tahoma" panose="020B0604030504040204" pitchFamily="34" charset="0"/>
                <a:ea typeface="Tahoma" panose="020B0604030504040204" pitchFamily="34" charset="0"/>
                <a:cs typeface="Tahoma" panose="020B0604030504040204" pitchFamily="34" charset="0"/>
              </a:rPr>
              <a:t>passed the post-qualification stage</a:t>
            </a:r>
            <a:r>
              <a:rPr lang="en-PH" sz="1900" dirty="0">
                <a:latin typeface="Tahoma" panose="020B0604030504040204" pitchFamily="34" charset="0"/>
                <a:ea typeface="Tahoma" panose="020B0604030504040204" pitchFamily="34" charset="0"/>
                <a:cs typeface="Tahoma" panose="020B0604030504040204" pitchFamily="34" charset="0"/>
              </a:rPr>
              <a:t>; and</a:t>
            </a:r>
          </a:p>
          <a:p>
            <a:pPr marL="800100" lvl="1" indent="-342900" algn="just">
              <a:buAutoNum type="alphaLcPeriod"/>
            </a:pPr>
            <a:r>
              <a:rPr lang="en-PH" sz="1900" dirty="0">
                <a:latin typeface="Tahoma" panose="020B0604030504040204" pitchFamily="34" charset="0"/>
                <a:ea typeface="Tahoma" panose="020B0604030504040204" pitchFamily="34" charset="0"/>
                <a:cs typeface="Tahoma" panose="020B0604030504040204" pitchFamily="34" charset="0"/>
              </a:rPr>
              <a:t>that </a:t>
            </a:r>
            <a:r>
              <a:rPr lang="en-PH" sz="1900" b="1" dirty="0">
                <a:latin typeface="Tahoma" panose="020B0604030504040204" pitchFamily="34" charset="0"/>
                <a:ea typeface="Tahoma" panose="020B0604030504040204" pitchFamily="34" charset="0"/>
                <a:cs typeface="Tahoma" panose="020B0604030504040204" pitchFamily="34" charset="0"/>
              </a:rPr>
              <a:t>any finding of concealment, falsification or misrepresentation on the part of the Bidder of any of the eligibility documents </a:t>
            </a:r>
            <a:r>
              <a:rPr lang="en-PH" sz="1900" dirty="0">
                <a:latin typeface="Tahoma" panose="020B0604030504040204" pitchFamily="34" charset="0"/>
                <a:ea typeface="Tahoma" panose="020B0604030504040204" pitchFamily="34" charset="0"/>
                <a:cs typeface="Tahoma" panose="020B0604030504040204" pitchFamily="34" charset="0"/>
              </a:rPr>
              <a:t>submitted or the contents thereof shall be a ground for disqualification from further participation in the bidding process, without prejudice to the </a:t>
            </a:r>
            <a:r>
              <a:rPr lang="en-PH" sz="1900" b="1" dirty="0">
                <a:latin typeface="Tahoma" panose="020B0604030504040204" pitchFamily="34" charset="0"/>
                <a:ea typeface="Tahoma" panose="020B0604030504040204" pitchFamily="34" charset="0"/>
                <a:cs typeface="Tahoma" panose="020B0604030504040204" pitchFamily="34" charset="0"/>
              </a:rPr>
              <a:t>imposition of appropriate administrative, civil and criminal penalty </a:t>
            </a:r>
            <a:r>
              <a:rPr lang="en-PH" sz="1900" dirty="0">
                <a:latin typeface="Tahoma" panose="020B0604030504040204" pitchFamily="34" charset="0"/>
                <a:ea typeface="Tahoma" panose="020B0604030504040204" pitchFamily="34" charset="0"/>
                <a:cs typeface="Tahoma" panose="020B0604030504040204" pitchFamily="34" charset="0"/>
              </a:rPr>
              <a:t>in accordance with the laws.</a:t>
            </a:r>
          </a:p>
          <a:p>
            <a:pPr marL="342900" indent="-342900" algn="just">
              <a:buFont typeface="Arial" panose="020B0604020202020204" pitchFamily="34" charset="0"/>
              <a:buChar char="•"/>
            </a:pPr>
            <a:endParaRPr lang="en-PH"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33042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569470"/>
            <a:ext cx="9171008" cy="4940080"/>
          </a:xfrm>
        </p:spPr>
        <p:txBody>
          <a:bodyPr>
            <a:noAutofit/>
          </a:bodyPr>
          <a:lstStyle/>
          <a:p>
            <a:pPr marL="342900" indent="-342900" algn="just">
              <a:buFont typeface="Arial" panose="020B0604020202020204" pitchFamily="34" charset="0"/>
              <a:buChar char="•"/>
            </a:pPr>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3. </a:t>
            </a:r>
            <a:r>
              <a:rPr lang="en-PH" sz="1800" b="1" dirty="0">
                <a:latin typeface="Tahoma" panose="020B0604030504040204" pitchFamily="34" charset="0"/>
                <a:ea typeface="Tahoma" panose="020B0604030504040204" pitchFamily="34" charset="0"/>
                <a:cs typeface="Tahoma" panose="020B0604030504040204" pitchFamily="34" charset="0"/>
              </a:rPr>
              <a:t>AMEND Sections 23.3 and 24.4.3 of the 2016 revised IRR of RA 9184 </a:t>
            </a:r>
            <a:r>
              <a:rPr lang="en-PH" sz="1800" dirty="0">
                <a:latin typeface="Tahoma" panose="020B0604030504040204" pitchFamily="34" charset="0"/>
                <a:ea typeface="Tahoma" panose="020B0604030504040204" pitchFamily="34" charset="0"/>
                <a:cs typeface="Tahoma" panose="020B0604030504040204" pitchFamily="34" charset="0"/>
              </a:rPr>
              <a:t>and the Checklist of the Technical and Financial Documents listed under Item I of Sections VIII and IX of the 6th Edition of the PBD for Goods and the PBD for Infrastructure Projects, respectively, in order to reflect that </a:t>
            </a:r>
            <a:r>
              <a:rPr lang="en-PH" sz="1800" b="1" dirty="0">
                <a:latin typeface="Tahoma" panose="020B0604030504040204" pitchFamily="34" charset="0"/>
                <a:ea typeface="Tahoma" panose="020B0604030504040204" pitchFamily="34" charset="0"/>
                <a:cs typeface="Tahoma" panose="020B0604030504040204" pitchFamily="34" charset="0"/>
              </a:rPr>
              <a:t>in lieu of the Class “A” Eligibility Documents mentioned in Section 8.5.2 of the 2016 revised IRR of RA 9184, the Bidder shall only submit a valid and updated </a:t>
            </a:r>
            <a:r>
              <a:rPr lang="en-PH" sz="1800" b="1" dirty="0" err="1">
                <a:latin typeface="Tahoma" panose="020B0604030504040204" pitchFamily="34" charset="0"/>
                <a:ea typeface="Tahoma" panose="020B0604030504040204" pitchFamily="34" charset="0"/>
                <a:cs typeface="Tahoma" panose="020B0604030504040204" pitchFamily="34" charset="0"/>
              </a:rPr>
              <a:t>PhilGEPS</a:t>
            </a:r>
            <a:r>
              <a:rPr lang="en-PH" sz="1800" b="1" dirty="0">
                <a:latin typeface="Tahoma" panose="020B0604030504040204" pitchFamily="34" charset="0"/>
                <a:ea typeface="Tahoma" panose="020B0604030504040204" pitchFamily="34" charset="0"/>
                <a:cs typeface="Tahoma" panose="020B0604030504040204" pitchFamily="34" charset="0"/>
              </a:rPr>
              <a:t> Certificate of Platinum Registration and Membership for purposes of determining eligibility</a:t>
            </a:r>
            <a:r>
              <a:rPr lang="en-PH" sz="1800" dirty="0">
                <a:latin typeface="Tahoma" panose="020B0604030504040204" pitchFamily="34" charset="0"/>
                <a:ea typeface="Tahoma" panose="020B0604030504040204" pitchFamily="34" charset="0"/>
                <a:cs typeface="Tahoma" panose="020B0604030504040204" pitchFamily="34" charset="0"/>
              </a:rPr>
              <a:t>; </a:t>
            </a: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4. AMEND Sections 23.1(a)(ii) and 24.1(a)(ii) of the 2016 revised IRR of RA No. 9184 to reflect that the </a:t>
            </a:r>
            <a:r>
              <a:rPr lang="en-PH" sz="1800" b="1" dirty="0">
                <a:latin typeface="Tahoma" panose="020B0604030504040204" pitchFamily="34" charset="0"/>
                <a:ea typeface="Tahoma" panose="020B0604030504040204" pitchFamily="34" charset="0"/>
                <a:cs typeface="Tahoma" panose="020B0604030504040204" pitchFamily="34" charset="0"/>
              </a:rPr>
              <a:t>submission of the recently expired Mayor’s Permit together with the official receipt as proof that the prospective bidder has applied for renewal within the period prescribed by the concerned local government unit shall be accepted by the </a:t>
            </a:r>
            <a:r>
              <a:rPr lang="en-PH" sz="1800" b="1" dirty="0" err="1">
                <a:latin typeface="Tahoma" panose="020B0604030504040204" pitchFamily="34" charset="0"/>
                <a:ea typeface="Tahoma" panose="020B0604030504040204" pitchFamily="34" charset="0"/>
                <a:cs typeface="Tahoma" panose="020B0604030504040204" pitchFamily="34" charset="0"/>
              </a:rPr>
              <a:t>PhilGEPS</a:t>
            </a:r>
            <a:r>
              <a:rPr lang="en-PH" sz="1800" dirty="0">
                <a:latin typeface="Tahoma" panose="020B0604030504040204" pitchFamily="34" charset="0"/>
                <a:ea typeface="Tahoma" panose="020B0604030504040204" pitchFamily="34" charset="0"/>
                <a:cs typeface="Tahoma" panose="020B0604030504040204" pitchFamily="34" charset="0"/>
              </a:rPr>
              <a:t> for the purpose of updating the </a:t>
            </a:r>
            <a:r>
              <a:rPr lang="en-PH" sz="1800" dirty="0" err="1">
                <a:latin typeface="Tahoma" panose="020B0604030504040204" pitchFamily="34" charset="0"/>
                <a:ea typeface="Tahoma" panose="020B0604030504040204" pitchFamily="34" charset="0"/>
                <a:cs typeface="Tahoma" panose="020B0604030504040204" pitchFamily="34" charset="0"/>
              </a:rPr>
              <a:t>PhilGEPS</a:t>
            </a:r>
            <a:r>
              <a:rPr lang="en-PH" sz="1800" dirty="0">
                <a:latin typeface="Tahoma" panose="020B0604030504040204" pitchFamily="34" charset="0"/>
                <a:ea typeface="Tahoma" panose="020B0604030504040204" pitchFamily="34" charset="0"/>
                <a:cs typeface="Tahoma" panose="020B0604030504040204" pitchFamily="34" charset="0"/>
              </a:rPr>
              <a:t> Certificate of Platinum Registration and Membership in accordance with Section 8.5.2 of the 2016 revised IRR of RA 9184; </a:t>
            </a:r>
          </a:p>
        </p:txBody>
      </p:sp>
    </p:spTree>
    <p:extLst>
      <p:ext uri="{BB962C8B-B14F-4D97-AF65-F5344CB8AC3E}">
        <p14:creationId xmlns:p14="http://schemas.microsoft.com/office/powerpoint/2010/main" val="3373620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696791"/>
            <a:ext cx="9171008" cy="4940080"/>
          </a:xfrm>
        </p:spPr>
        <p:txBody>
          <a:bodyPr>
            <a:noAutofit/>
          </a:bodyPr>
          <a:lstStyle/>
          <a:p>
            <a:pPr marL="342900" indent="-342900" algn="just">
              <a:buFont typeface="Arial" panose="020B0604020202020204" pitchFamily="34" charset="0"/>
              <a:buChar char="•"/>
            </a:pPr>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5. AMEND Section 54.6 of the 2016 revised IRR of RA No. 9184 and Items IV(G) and V(D)(1)(b) as well as Appendix “A” of Annex “H,” otherwise known as the Consolidated Guidelines for the Alternative Methods of Procurement ￼in order to reflect that </a:t>
            </a:r>
            <a:r>
              <a:rPr lang="en-PH" sz="1800" b="1" dirty="0">
                <a:latin typeface="Tahoma" panose="020B0604030504040204" pitchFamily="34" charset="0"/>
                <a:ea typeface="Tahoma" panose="020B0604030504040204" pitchFamily="34" charset="0"/>
                <a:cs typeface="Tahoma" panose="020B0604030504040204" pitchFamily="34" charset="0"/>
              </a:rPr>
              <a:t>if after the conduct of the mandatory review, the BAC finds that there is no need to revise the Class ”A” Eligibility Documents covered by Section 8.5.2 for the Procurement Project, the submission of the </a:t>
            </a:r>
            <a:r>
              <a:rPr lang="en-PH" sz="1800" b="1" dirty="0" err="1">
                <a:latin typeface="Tahoma" panose="020B0604030504040204" pitchFamily="34" charset="0"/>
                <a:ea typeface="Tahoma" panose="020B0604030504040204" pitchFamily="34" charset="0"/>
                <a:cs typeface="Tahoma" panose="020B0604030504040204" pitchFamily="34" charset="0"/>
              </a:rPr>
              <a:t>PhilGEPS</a:t>
            </a:r>
            <a:r>
              <a:rPr lang="en-PH" sz="1800" b="1" dirty="0">
                <a:latin typeface="Tahoma" panose="020B0604030504040204" pitchFamily="34" charset="0"/>
                <a:ea typeface="Tahoma" panose="020B0604030504040204" pitchFamily="34" charset="0"/>
                <a:cs typeface="Tahoma" panose="020B0604030504040204" pitchFamily="34" charset="0"/>
              </a:rPr>
              <a:t> Certificate of Platinum Registration and Membership shall be mandatory</a:t>
            </a:r>
            <a:r>
              <a:rPr lang="en-PH" sz="1800" dirty="0">
                <a:latin typeface="Tahoma" panose="020B0604030504040204" pitchFamily="34" charset="0"/>
                <a:ea typeface="Tahoma" panose="020B0604030504040204" pitchFamily="34" charset="0"/>
                <a:cs typeface="Tahoma" panose="020B0604030504040204" pitchFamily="34" charset="0"/>
              </a:rPr>
              <a:t> in accordance with Section 8.5.2 of the IRR for the purpose of Negotiated Procurement under Two-Failed Bidding;</a:t>
            </a: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6. STRENGTHEN the provision on post-qualification in the revised IRR of RA 9184 by incorporating in Section 34.3 of the 2016 revised IRR of RA No. 9184 that the </a:t>
            </a:r>
            <a:r>
              <a:rPr lang="en-PH" sz="1800" b="1" dirty="0">
                <a:latin typeface="Tahoma" panose="020B0604030504040204" pitchFamily="34" charset="0"/>
                <a:ea typeface="Tahoma" panose="020B0604030504040204" pitchFamily="34" charset="0"/>
                <a:cs typeface="Tahoma" panose="020B0604030504040204" pitchFamily="34" charset="0"/>
              </a:rPr>
              <a:t>conduct of post-qualification includes the verification, validation and ascertainment of the veracity, authenticity and validity of all the Class “A” Eligibility Documents attached to the </a:t>
            </a:r>
            <a:r>
              <a:rPr lang="en-PH" sz="1800" b="1" dirty="0" err="1">
                <a:latin typeface="Tahoma" panose="020B0604030504040204" pitchFamily="34" charset="0"/>
                <a:ea typeface="Tahoma" panose="020B0604030504040204" pitchFamily="34" charset="0"/>
                <a:cs typeface="Tahoma" panose="020B0604030504040204" pitchFamily="34" charset="0"/>
              </a:rPr>
              <a:t>PhilGEPS</a:t>
            </a:r>
            <a:r>
              <a:rPr lang="en-PH" sz="1800" b="1" dirty="0">
                <a:latin typeface="Tahoma" panose="020B0604030504040204" pitchFamily="34" charset="0"/>
                <a:ea typeface="Tahoma" panose="020B0604030504040204" pitchFamily="34" charset="0"/>
                <a:cs typeface="Tahoma" panose="020B0604030504040204" pitchFamily="34" charset="0"/>
              </a:rPr>
              <a:t> Certificate of Platinum Registration and Membership</a:t>
            </a:r>
            <a:r>
              <a:rPr lang="en-PH" sz="1800" dirty="0">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Arial" panose="020B0604020202020204" pitchFamily="34" charset="0"/>
              <a:buChar char="•"/>
            </a:pPr>
            <a:endParaRPr lang="en-PH"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07182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5365"/>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16-2021</a:t>
            </a:r>
          </a:p>
        </p:txBody>
      </p:sp>
      <p:sp>
        <p:nvSpPr>
          <p:cNvPr id="3" name="Subtitle 2"/>
          <p:cNvSpPr>
            <a:spLocks noGrp="1"/>
          </p:cNvSpPr>
          <p:nvPr>
            <p:ph type="subTitle" idx="1"/>
          </p:nvPr>
        </p:nvSpPr>
        <p:spPr>
          <a:xfrm>
            <a:off x="1524000" y="2699274"/>
            <a:ext cx="9144000" cy="1655762"/>
          </a:xfrm>
        </p:spPr>
        <p:txBody>
          <a:bodyPr>
            <a:noAutofit/>
          </a:bodyPr>
          <a:lstStyle/>
          <a:p>
            <a:r>
              <a:rPr lang="en-PH" sz="2800" dirty="0">
                <a:latin typeface="Tahoma" panose="020B0604030504040204" pitchFamily="34" charset="0"/>
                <a:ea typeface="Tahoma" panose="020B0604030504040204" pitchFamily="34" charset="0"/>
                <a:cs typeface="Tahoma" panose="020B0604030504040204" pitchFamily="34" charset="0"/>
              </a:rPr>
              <a:t>Reiterating the </a:t>
            </a:r>
            <a:r>
              <a:rPr lang="en-PH" sz="2800" b="1" dirty="0">
                <a:latin typeface="Tahoma" panose="020B0604030504040204" pitchFamily="34" charset="0"/>
                <a:ea typeface="Tahoma" panose="020B0604030504040204" pitchFamily="34" charset="0"/>
                <a:cs typeface="Tahoma" panose="020B0604030504040204" pitchFamily="34" charset="0"/>
              </a:rPr>
              <a:t>Authority of the Procurement Service-Department of Budget And Management </a:t>
            </a:r>
            <a:r>
              <a:rPr lang="en-PH" sz="2800" dirty="0">
                <a:latin typeface="Tahoma" panose="020B0604030504040204" pitchFamily="34" charset="0"/>
                <a:ea typeface="Tahoma" panose="020B0604030504040204" pitchFamily="34" charset="0"/>
                <a:cs typeface="Tahoma" panose="020B0604030504040204" pitchFamily="34" charset="0"/>
              </a:rPr>
              <a:t>under Government Procurement Policy Board Resolution No. 11-2019 to </a:t>
            </a:r>
            <a:r>
              <a:rPr lang="en-PH" sz="2800" b="1" dirty="0">
                <a:latin typeface="Tahoma" panose="020B0604030504040204" pitchFamily="34" charset="0"/>
                <a:ea typeface="Tahoma" panose="020B0604030504040204" pitchFamily="34" charset="0"/>
                <a:cs typeface="Tahoma" panose="020B0604030504040204" pitchFamily="34" charset="0"/>
              </a:rPr>
              <a:t>Delist Items in the List of Common-Use Supplies and Equipment</a:t>
            </a:r>
            <a:endParaRPr lang="en-PH" sz="28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08743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93446" y="314825"/>
            <a:ext cx="9796041" cy="4859057"/>
          </a:xfrm>
        </p:spPr>
        <p:txBody>
          <a:bodyPr>
            <a:noAutofit/>
          </a:bodyPr>
          <a:lstStyle/>
          <a:p>
            <a:pPr algn="just"/>
            <a:endParaRPr lang="en-PH" sz="2000" dirty="0">
              <a:latin typeface="Tahoma" panose="020B0604030504040204" pitchFamily="34" charset="0"/>
              <a:ea typeface="Tahoma" panose="020B0604030504040204" pitchFamily="34" charset="0"/>
              <a:cs typeface="Tahoma" panose="020B0604030504040204" pitchFamily="34" charset="0"/>
            </a:endParaRPr>
          </a:p>
          <a:p>
            <a:pPr algn="just"/>
            <a:r>
              <a:rPr lang="en-PH" sz="2000" dirty="0">
                <a:latin typeface="Tahoma" panose="020B0604030504040204" pitchFamily="34" charset="0"/>
                <a:ea typeface="Tahoma" panose="020B0604030504040204" pitchFamily="34" charset="0"/>
                <a:cs typeface="Tahoma" panose="020B0604030504040204" pitchFamily="34" charset="0"/>
              </a:rPr>
              <a:t>Reiterate to the PS-DBM its authority under GPPB Resolution No. 11-2019 to delist items that it deems to be no longer relevant with respect to the needs of the agencies subject to proper reporting to the GPPB within thirty (30) calendar days from the delisting.</a:t>
            </a:r>
          </a:p>
          <a:p>
            <a:pPr algn="just"/>
            <a:endParaRPr lang="en-PH" sz="2000" dirty="0">
              <a:latin typeface="Tahoma" panose="020B0604030504040204" pitchFamily="34" charset="0"/>
              <a:ea typeface="Tahoma" panose="020B0604030504040204" pitchFamily="34" charset="0"/>
              <a:cs typeface="Tahoma" panose="020B0604030504040204" pitchFamily="34" charset="0"/>
            </a:endParaRPr>
          </a:p>
          <a:p>
            <a:pPr algn="just"/>
            <a:r>
              <a:rPr lang="en-PH" sz="1800" i="1" dirty="0">
                <a:latin typeface="Tahoma" panose="020B0604030504040204" pitchFamily="34" charset="0"/>
                <a:ea typeface="Tahoma" panose="020B0604030504040204" pitchFamily="34" charset="0"/>
                <a:cs typeface="Tahoma" panose="020B0604030504040204" pitchFamily="34" charset="0"/>
              </a:rPr>
              <a:t>The PS-DBM presented its internal procedure before a CSE is removed from the CSE List of the PS-DBM:</a:t>
            </a:r>
          </a:p>
          <a:p>
            <a:pPr algn="just"/>
            <a:r>
              <a:rPr lang="en-PH" sz="1800" i="1" dirty="0">
                <a:latin typeface="Tahoma" panose="020B0604030504040204" pitchFamily="34" charset="0"/>
                <a:ea typeface="Tahoma" panose="020B0604030504040204" pitchFamily="34" charset="0"/>
                <a:cs typeface="Tahoma" panose="020B0604030504040204" pitchFamily="34" charset="0"/>
              </a:rPr>
              <a:t>a. The PS Warehousing Division identifies CSE items that are non-moving, obsolete, or with low withdrawals in the inventory; </a:t>
            </a:r>
          </a:p>
          <a:p>
            <a:pPr algn="just"/>
            <a:r>
              <a:rPr lang="en-PH" sz="1800" i="1" dirty="0">
                <a:latin typeface="Tahoma" panose="020B0604030504040204" pitchFamily="34" charset="0"/>
                <a:ea typeface="Tahoma" panose="020B0604030504040204" pitchFamily="34" charset="0"/>
                <a:cs typeface="Tahoma" panose="020B0604030504040204" pitchFamily="34" charset="0"/>
              </a:rPr>
              <a:t>b. The PS CSE - Demand Planning Committee reviews and evaluates the list of items and recommends the delisting of CSE items to the Executive Director for approval; </a:t>
            </a:r>
          </a:p>
          <a:p>
            <a:pPr algn="just"/>
            <a:r>
              <a:rPr lang="en-PH" sz="1800" i="1" dirty="0">
                <a:latin typeface="Tahoma" panose="020B0604030504040204" pitchFamily="34" charset="0"/>
                <a:ea typeface="Tahoma" panose="020B0604030504040204" pitchFamily="34" charset="0"/>
                <a:cs typeface="Tahoma" panose="020B0604030504040204" pitchFamily="34" charset="0"/>
              </a:rPr>
              <a:t>c. The PS-DBM Office of the Executive Director approves the delisting of the CSE and</a:t>
            </a:r>
          </a:p>
          <a:p>
            <a:pPr algn="just"/>
            <a:r>
              <a:rPr lang="en-PH" sz="1800" i="1" dirty="0">
                <a:latin typeface="Tahoma" panose="020B0604030504040204" pitchFamily="34" charset="0"/>
                <a:ea typeface="Tahoma" panose="020B0604030504040204" pitchFamily="34" charset="0"/>
                <a:cs typeface="Tahoma" panose="020B0604030504040204" pitchFamily="34" charset="0"/>
              </a:rPr>
              <a:t>d. The PS-DBM submits the report to the GPPB within 30 days.</a:t>
            </a:r>
            <a:endParaRPr lang="en-PH" sz="1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47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1D93-AF9B-421D-91D3-93410D50BC7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5CC5941-E3C1-45D0-B74C-58C5A783F719}"/>
              </a:ext>
            </a:extLst>
          </p:cNvPr>
          <p:cNvSpPr>
            <a:spLocks noGrp="1"/>
          </p:cNvSpPr>
          <p:nvPr>
            <p:ph idx="1"/>
          </p:nvPr>
        </p:nvSpPr>
        <p:spPr/>
        <p:txBody>
          <a:bodyPr/>
          <a:lstStyle/>
          <a:p>
            <a:endParaRPr lang="en-US"/>
          </a:p>
        </p:txBody>
      </p:sp>
      <p:pic>
        <p:nvPicPr>
          <p:cNvPr id="4" name="Content Placeholder 2">
            <a:extLst>
              <a:ext uri="{FF2B5EF4-FFF2-40B4-BE49-F238E27FC236}">
                <a16:creationId xmlns:a16="http://schemas.microsoft.com/office/drawing/2014/main" id="{A3592FB4-91FF-469F-993A-10A04D4A97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956" y="356351"/>
            <a:ext cx="11876088" cy="56594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068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8514"/>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18-2021</a:t>
            </a:r>
          </a:p>
        </p:txBody>
      </p:sp>
      <p:sp>
        <p:nvSpPr>
          <p:cNvPr id="3" name="Subtitle 2"/>
          <p:cNvSpPr>
            <a:spLocks noGrp="1"/>
          </p:cNvSpPr>
          <p:nvPr>
            <p:ph type="subTitle" idx="1"/>
          </p:nvPr>
        </p:nvSpPr>
        <p:spPr>
          <a:xfrm>
            <a:off x="1524000" y="2855824"/>
            <a:ext cx="9144000" cy="1655762"/>
          </a:xfrm>
        </p:spPr>
        <p:txBody>
          <a:bodyPr>
            <a:noAutofit/>
          </a:bodyPr>
          <a:lstStyle/>
          <a:p>
            <a:r>
              <a:rPr lang="en-PH" sz="3000" dirty="0">
                <a:latin typeface="Tahoma" panose="020B0604030504040204" pitchFamily="34" charset="0"/>
                <a:ea typeface="Tahoma" panose="020B0604030504040204" pitchFamily="34" charset="0"/>
                <a:cs typeface="Tahoma" panose="020B0604030504040204" pitchFamily="34" charset="0"/>
              </a:rPr>
              <a:t>Approving the Amendment to Section 53.12 of the 2016 Revised Implementing Rules and Regulations of Republic Act No. 9184 and the </a:t>
            </a:r>
            <a:r>
              <a:rPr lang="en-PH" sz="3000" b="1" dirty="0">
                <a:latin typeface="Tahoma" panose="020B0604030504040204" pitchFamily="34" charset="0"/>
                <a:ea typeface="Tahoma" panose="020B0604030504040204" pitchFamily="34" charset="0"/>
                <a:cs typeface="Tahoma" panose="020B0604030504040204" pitchFamily="34" charset="0"/>
              </a:rPr>
              <a:t>Guidelines for the Conduct of Community Participation in Procurement</a:t>
            </a:r>
            <a:endParaRPr lang="en-PH" sz="3000" b="1"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8889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1096119"/>
            <a:ext cx="9171008" cy="5345193"/>
          </a:xfrm>
        </p:spPr>
        <p:txBody>
          <a:bodyPr>
            <a:noAutofit/>
          </a:bodyPr>
          <a:lstStyle/>
          <a:p>
            <a:pPr algn="just"/>
            <a:r>
              <a:rPr lang="en-PH" sz="2000" dirty="0">
                <a:latin typeface="Tahoma" panose="020B0604030504040204" pitchFamily="34" charset="0"/>
                <a:ea typeface="Tahoma" panose="020B0604030504040204" pitchFamily="34" charset="0"/>
                <a:cs typeface="Tahoma" panose="020B0604030504040204" pitchFamily="34" charset="0"/>
              </a:rPr>
              <a:t>1) AMEND Section 53.12 of the 2016 revised IRR of RA No. 9184, to read as follows: </a:t>
            </a:r>
          </a:p>
          <a:p>
            <a:pPr algn="just"/>
            <a:r>
              <a:rPr lang="en-PH" sz="2000" dirty="0">
                <a:latin typeface="Tahoma" panose="020B0604030504040204" pitchFamily="34" charset="0"/>
                <a:ea typeface="Tahoma" panose="020B0604030504040204" pitchFamily="34" charset="0"/>
                <a:cs typeface="Tahoma" panose="020B0604030504040204" pitchFamily="34" charset="0"/>
              </a:rPr>
              <a:t>“</a:t>
            </a:r>
            <a:r>
              <a:rPr lang="en-PH" sz="2000" b="1" i="1" dirty="0">
                <a:latin typeface="Tahoma" panose="020B0604030504040204" pitchFamily="34" charset="0"/>
                <a:ea typeface="Tahoma" panose="020B0604030504040204" pitchFamily="34" charset="0"/>
                <a:cs typeface="Tahoma" panose="020B0604030504040204" pitchFamily="34" charset="0"/>
              </a:rPr>
              <a:t>Community Participation</a:t>
            </a:r>
            <a:r>
              <a:rPr lang="en-PH" sz="2000" dirty="0">
                <a:latin typeface="Tahoma" panose="020B0604030504040204" pitchFamily="34" charset="0"/>
                <a:ea typeface="Tahoma" panose="020B0604030504040204" pitchFamily="34" charset="0"/>
                <a:cs typeface="Tahoma" panose="020B0604030504040204" pitchFamily="34" charset="0"/>
              </a:rPr>
              <a:t>. Where, in the interest of project sustainability or to achieve certain specific social objectives, it is desirable in selected projects, or its components, to call for participation of local communities </a:t>
            </a:r>
            <a:r>
              <a:rPr lang="en-PH" sz="2000" b="1" dirty="0">
                <a:latin typeface="Tahoma" panose="020B0604030504040204" pitchFamily="34" charset="0"/>
                <a:ea typeface="Tahoma" panose="020B0604030504040204" pitchFamily="34" charset="0"/>
                <a:cs typeface="Tahoma" panose="020B0604030504040204" pitchFamily="34" charset="0"/>
              </a:rPr>
              <a:t>THROUGH COMMUNITY OR SOCIAL GROUPS, OR MEMBERS THEREOF </a:t>
            </a:r>
            <a:r>
              <a:rPr lang="en-PH" sz="2000" dirty="0">
                <a:latin typeface="Tahoma" panose="020B0604030504040204" pitchFamily="34" charset="0"/>
                <a:ea typeface="Tahoma" panose="020B0604030504040204" pitchFamily="34" charset="0"/>
                <a:cs typeface="Tahoma" panose="020B0604030504040204" pitchFamily="34" charset="0"/>
              </a:rPr>
              <a:t>in the delivery of </a:t>
            </a:r>
            <a:r>
              <a:rPr lang="en-PH" sz="2000" b="1" dirty="0">
                <a:latin typeface="Tahoma" panose="020B0604030504040204" pitchFamily="34" charset="0"/>
                <a:ea typeface="Tahoma" panose="020B0604030504040204" pitchFamily="34" charset="0"/>
                <a:cs typeface="Tahoma" panose="020B0604030504040204" pitchFamily="34" charset="0"/>
              </a:rPr>
              <a:t>G</a:t>
            </a:r>
            <a:r>
              <a:rPr lang="en-PH" sz="2000" dirty="0">
                <a:latin typeface="Tahoma" panose="020B0604030504040204" pitchFamily="34" charset="0"/>
                <a:ea typeface="Tahoma" panose="020B0604030504040204" pitchFamily="34" charset="0"/>
                <a:cs typeface="Tahoma" panose="020B0604030504040204" pitchFamily="34" charset="0"/>
              </a:rPr>
              <a:t>oods </a:t>
            </a:r>
            <a:r>
              <a:rPr lang="en-PH" sz="2000" b="1" dirty="0">
                <a:latin typeface="Tahoma" panose="020B0604030504040204" pitchFamily="34" charset="0"/>
                <a:ea typeface="Tahoma" panose="020B0604030504040204" pitchFamily="34" charset="0"/>
                <a:cs typeface="Tahoma" panose="020B0604030504040204" pitchFamily="34" charset="0"/>
              </a:rPr>
              <a:t>*</a:t>
            </a:r>
            <a:r>
              <a:rPr lang="en-PH" sz="2000" strike="sngStrike" dirty="0">
                <a:latin typeface="Tahoma" panose="020B0604030504040204" pitchFamily="34" charset="0"/>
                <a:ea typeface="Tahoma" panose="020B0604030504040204" pitchFamily="34" charset="0"/>
                <a:cs typeface="Tahoma" panose="020B0604030504040204" pitchFamily="34" charset="0"/>
              </a:rPr>
              <a:t>including </a:t>
            </a:r>
            <a:r>
              <a:rPr lang="en-PH" sz="2000" strike="sngStrike" dirty="0" err="1">
                <a:latin typeface="Tahoma" panose="020B0604030504040204" pitchFamily="34" charset="0"/>
                <a:ea typeface="Tahoma" panose="020B0604030504040204" pitchFamily="34" charset="0"/>
                <a:cs typeface="Tahoma" panose="020B0604030504040204" pitchFamily="34" charset="0"/>
              </a:rPr>
              <a:t>nonconsulting</a:t>
            </a:r>
            <a:r>
              <a:rPr lang="en-PH" sz="2000" strike="sngStrike" dirty="0">
                <a:latin typeface="Tahoma" panose="020B0604030504040204" pitchFamily="34" charset="0"/>
                <a:ea typeface="Tahoma" panose="020B0604030504040204" pitchFamily="34" charset="0"/>
                <a:cs typeface="Tahoma" panose="020B0604030504040204" pitchFamily="34" charset="0"/>
              </a:rPr>
              <a:t> services </a:t>
            </a:r>
            <a:r>
              <a:rPr lang="en-PH" sz="2000" dirty="0">
                <a:latin typeface="Tahoma" panose="020B0604030504040204" pitchFamily="34" charset="0"/>
                <a:ea typeface="Tahoma" panose="020B0604030504040204" pitchFamily="34" charset="0"/>
                <a:cs typeface="Tahoma" panose="020B0604030504040204" pitchFamily="34" charset="0"/>
              </a:rPr>
              <a:t>and </a:t>
            </a:r>
            <a:r>
              <a:rPr lang="en-PH" sz="2000" b="1" u="sng" dirty="0">
                <a:latin typeface="Tahoma" panose="020B0604030504040204" pitchFamily="34" charset="0"/>
                <a:ea typeface="Tahoma" panose="020B0604030504040204" pitchFamily="34" charset="0"/>
                <a:cs typeface="Tahoma" panose="020B0604030504040204" pitchFamily="34" charset="0"/>
              </a:rPr>
              <a:t>Simple Infrastructure Projects</a:t>
            </a:r>
            <a:r>
              <a:rPr lang="en-PH" sz="2000" dirty="0">
                <a:latin typeface="Tahoma" panose="020B0604030504040204" pitchFamily="34" charset="0"/>
                <a:ea typeface="Tahoma" panose="020B0604030504040204" pitchFamily="34" charset="0"/>
                <a:cs typeface="Tahoma" panose="020B0604030504040204" pitchFamily="34" charset="0"/>
              </a:rPr>
              <a:t>, subject to the </a:t>
            </a:r>
            <a:r>
              <a:rPr lang="en-PH" sz="2000" b="1" dirty="0">
                <a:latin typeface="Tahoma" panose="020B0604030504040204" pitchFamily="34" charset="0"/>
                <a:ea typeface="Tahoma" panose="020B0604030504040204" pitchFamily="34" charset="0"/>
                <a:cs typeface="Tahoma" panose="020B0604030504040204" pitchFamily="34" charset="0"/>
              </a:rPr>
              <a:t>GUIDELINES</a:t>
            </a:r>
            <a:r>
              <a:rPr lang="en-PH" sz="2000" dirty="0">
                <a:latin typeface="Tahoma" panose="020B0604030504040204" pitchFamily="34" charset="0"/>
                <a:ea typeface="Tahoma" panose="020B0604030504040204" pitchFamily="34" charset="0"/>
                <a:cs typeface="Tahoma" panose="020B0604030504040204" pitchFamily="34" charset="0"/>
              </a:rPr>
              <a:t> issued by the GPPB.”</a:t>
            </a:r>
            <a:r>
              <a:rPr lang="en-PH" sz="2000" b="1" i="1" dirty="0">
                <a:latin typeface="Tahoma" panose="020B0604030504040204" pitchFamily="34" charset="0"/>
                <a:ea typeface="Tahoma" panose="020B0604030504040204" pitchFamily="34" charset="0"/>
                <a:cs typeface="Tahoma" panose="020B0604030504040204" pitchFamily="34" charset="0"/>
              </a:rPr>
              <a:t> </a:t>
            </a:r>
          </a:p>
          <a:p>
            <a:pPr algn="just"/>
            <a:endParaRPr lang="en-PH" sz="2000" b="1" i="1" dirty="0">
              <a:latin typeface="Tahoma" panose="020B0604030504040204" pitchFamily="34" charset="0"/>
              <a:ea typeface="Tahoma" panose="020B0604030504040204" pitchFamily="34" charset="0"/>
              <a:cs typeface="Tahoma" panose="020B0604030504040204" pitchFamily="34" charset="0"/>
            </a:endParaRPr>
          </a:p>
          <a:p>
            <a:pPr algn="just"/>
            <a:r>
              <a:rPr lang="en-PH" sz="2000" b="1" i="1" dirty="0">
                <a:latin typeface="Tahoma" panose="020B0604030504040204" pitchFamily="34" charset="0"/>
                <a:ea typeface="Tahoma" panose="020B0604030504040204" pitchFamily="34" charset="0"/>
                <a:cs typeface="Tahoma" panose="020B0604030504040204" pitchFamily="34" charset="0"/>
              </a:rPr>
              <a:t>*</a:t>
            </a:r>
            <a:r>
              <a:rPr lang="en-PH" sz="2000" i="1" dirty="0">
                <a:latin typeface="Tahoma" panose="020B0604030504040204" pitchFamily="34" charset="0"/>
                <a:ea typeface="Tahoma" panose="020B0604030504040204" pitchFamily="34" charset="0"/>
                <a:cs typeface="Tahoma" panose="020B0604030504040204" pitchFamily="34" charset="0"/>
              </a:rPr>
              <a:t>Non-consulting services has been proposed for deletion to prevent any confusion in the coverage of the said modality considering that Goods have already included physical services in its definition found in Section 5 of RA No. 9184 and its 2016 revised IRR.</a:t>
            </a:r>
          </a:p>
          <a:p>
            <a:pPr algn="just"/>
            <a:endParaRPr lang="en-PH" sz="2000" dirty="0">
              <a:latin typeface="Tahoma" panose="020B0604030504040204" pitchFamily="34" charset="0"/>
              <a:ea typeface="Tahoma" panose="020B0604030504040204" pitchFamily="34" charset="0"/>
              <a:cs typeface="Tahoma" panose="020B0604030504040204" pitchFamily="34" charset="0"/>
            </a:endParaRPr>
          </a:p>
          <a:p>
            <a:pPr algn="just"/>
            <a:endParaRPr lang="en-PH"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51066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7069" y="756403"/>
            <a:ext cx="9171008" cy="5345193"/>
          </a:xfrm>
        </p:spPr>
        <p:txBody>
          <a:bodyPr>
            <a:noAutofit/>
          </a:bodyPr>
          <a:lstStyle/>
          <a:p>
            <a:pPr algn="just"/>
            <a:r>
              <a:rPr lang="en-PH" sz="1800" dirty="0">
                <a:latin typeface="Tahoma" panose="020B0604030504040204" pitchFamily="34" charset="0"/>
                <a:ea typeface="Tahoma" panose="020B0604030504040204" pitchFamily="34" charset="0"/>
                <a:cs typeface="Tahoma" panose="020B0604030504040204" pitchFamily="34" charset="0"/>
              </a:rPr>
              <a:t>2) ADOPT the </a:t>
            </a:r>
            <a:r>
              <a:rPr lang="en-PH" sz="1800" b="1" dirty="0">
                <a:latin typeface="Tahoma" panose="020B0604030504040204" pitchFamily="34" charset="0"/>
                <a:ea typeface="Tahoma" panose="020B0604030504040204" pitchFamily="34" charset="0"/>
                <a:cs typeface="Tahoma" panose="020B0604030504040204" pitchFamily="34" charset="0"/>
              </a:rPr>
              <a:t>maximum amount of the ABC for the procurement of Community-based Projects </a:t>
            </a:r>
            <a:r>
              <a:rPr lang="en-PH" sz="1800" dirty="0">
                <a:latin typeface="Tahoma" panose="020B0604030504040204" pitchFamily="34" charset="0"/>
                <a:ea typeface="Tahoma" panose="020B0604030504040204" pitchFamily="34" charset="0"/>
                <a:cs typeface="Tahoma" panose="020B0604030504040204" pitchFamily="34" charset="0"/>
              </a:rPr>
              <a:t>or any of its components using NP-CP, as recommended by the DENR, DPWH, and DOE, particularly: </a:t>
            </a: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Provided, that if the effective implementation of the Community-based Project would require an ABC beyond the above-stated amount, the PE may increase the ABC subject to the prior approval of the </a:t>
            </a:r>
            <a:r>
              <a:rPr lang="en-PH" sz="1800" dirty="0" err="1">
                <a:latin typeface="Tahoma" panose="020B0604030504040204" pitchFamily="34" charset="0"/>
                <a:ea typeface="Tahoma" panose="020B0604030504040204" pitchFamily="34" charset="0"/>
                <a:cs typeface="Tahoma" panose="020B0604030504040204" pitchFamily="34" charset="0"/>
              </a:rPr>
              <a:t>HoPE</a:t>
            </a:r>
            <a:r>
              <a:rPr lang="en-PH" sz="1800" dirty="0">
                <a:latin typeface="Tahoma" panose="020B0604030504040204" pitchFamily="34" charset="0"/>
                <a:ea typeface="Tahoma" panose="020B0604030504040204" pitchFamily="34" charset="0"/>
                <a:cs typeface="Tahoma" panose="020B0604030504040204" pitchFamily="34" charset="0"/>
              </a:rPr>
              <a:t>. The </a:t>
            </a:r>
            <a:r>
              <a:rPr lang="en-PH" sz="1800" dirty="0" err="1">
                <a:latin typeface="Tahoma" panose="020B0604030504040204" pitchFamily="34" charset="0"/>
                <a:ea typeface="Tahoma" panose="020B0604030504040204" pitchFamily="34" charset="0"/>
                <a:cs typeface="Tahoma" panose="020B0604030504040204" pitchFamily="34" charset="0"/>
              </a:rPr>
              <a:t>HoPE</a:t>
            </a:r>
            <a:r>
              <a:rPr lang="en-PH" sz="1800" dirty="0">
                <a:latin typeface="Tahoma" panose="020B0604030504040204" pitchFamily="34" charset="0"/>
                <a:ea typeface="Tahoma" panose="020B0604030504040204" pitchFamily="34" charset="0"/>
                <a:cs typeface="Tahoma" panose="020B0604030504040204" pitchFamily="34" charset="0"/>
              </a:rPr>
              <a:t> shall submit to the GPPB a report on the amount of the ABC approved and the reason therefor for proper monitoring.</a:t>
            </a: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96550315-9CF8-7A73-0967-D9F6B7CDF790}"/>
              </a:ext>
            </a:extLst>
          </p:cNvPr>
          <p:cNvGraphicFramePr>
            <a:graphicFrameLocks noGrp="1"/>
          </p:cNvGraphicFramePr>
          <p:nvPr>
            <p:extLst>
              <p:ext uri="{D42A27DB-BD31-4B8C-83A1-F6EECF244321}">
                <p14:modId xmlns:p14="http://schemas.microsoft.com/office/powerpoint/2010/main" val="731740607"/>
              </p:ext>
            </p:extLst>
          </p:nvPr>
        </p:nvGraphicFramePr>
        <p:xfrm>
          <a:off x="2435828" y="1738239"/>
          <a:ext cx="7320344" cy="1483360"/>
        </p:xfrm>
        <a:graphic>
          <a:graphicData uri="http://schemas.openxmlformats.org/drawingml/2006/table">
            <a:tbl>
              <a:tblPr firstRow="1" bandRow="1">
                <a:tableStyleId>{5C22544A-7EE6-4342-B048-85BDC9FD1C3A}</a:tableStyleId>
              </a:tblPr>
              <a:tblGrid>
                <a:gridCol w="3523848">
                  <a:extLst>
                    <a:ext uri="{9D8B030D-6E8A-4147-A177-3AD203B41FA5}">
                      <a16:colId xmlns:a16="http://schemas.microsoft.com/office/drawing/2014/main" val="1990142916"/>
                    </a:ext>
                  </a:extLst>
                </a:gridCol>
                <a:gridCol w="3796496">
                  <a:extLst>
                    <a:ext uri="{9D8B030D-6E8A-4147-A177-3AD203B41FA5}">
                      <a16:colId xmlns:a16="http://schemas.microsoft.com/office/drawing/2014/main" val="419419417"/>
                    </a:ext>
                  </a:extLst>
                </a:gridCol>
              </a:tblGrid>
              <a:tr h="370840">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Community-Based Projects</a:t>
                      </a:r>
                    </a:p>
                  </a:txBody>
                  <a:tcPr/>
                </a:tc>
                <a:tc>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Approved Budget for Contract </a:t>
                      </a:r>
                    </a:p>
                  </a:txBody>
                  <a:tcPr/>
                </a:tc>
                <a:extLst>
                  <a:ext uri="{0D108BD9-81ED-4DB2-BD59-A6C34878D82A}">
                    <a16:rowId xmlns:a16="http://schemas.microsoft.com/office/drawing/2014/main" val="276856573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Goods</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P5,000,000.00</a:t>
                      </a:r>
                    </a:p>
                  </a:txBody>
                  <a:tcPr/>
                </a:tc>
                <a:extLst>
                  <a:ext uri="{0D108BD9-81ED-4DB2-BD59-A6C34878D82A}">
                    <a16:rowId xmlns:a16="http://schemas.microsoft.com/office/drawing/2014/main" val="147782649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Simple Infrastructure Project</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P5,000,000.00</a:t>
                      </a:r>
                    </a:p>
                  </a:txBody>
                  <a:tcPr/>
                </a:tc>
                <a:extLst>
                  <a:ext uri="{0D108BD9-81ED-4DB2-BD59-A6C34878D82A}">
                    <a16:rowId xmlns:a16="http://schemas.microsoft.com/office/drawing/2014/main" val="30518759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Labor-only contract</a:t>
                      </a:r>
                    </a:p>
                  </a:txBody>
                  <a:tcP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P1,000,000.00</a:t>
                      </a:r>
                    </a:p>
                  </a:txBody>
                  <a:tcPr/>
                </a:tc>
                <a:extLst>
                  <a:ext uri="{0D108BD9-81ED-4DB2-BD59-A6C34878D82A}">
                    <a16:rowId xmlns:a16="http://schemas.microsoft.com/office/drawing/2014/main" val="1927519270"/>
                  </a:ext>
                </a:extLst>
              </a:tr>
            </a:tbl>
          </a:graphicData>
        </a:graphic>
      </p:graphicFrame>
    </p:spTree>
    <p:extLst>
      <p:ext uri="{BB962C8B-B14F-4D97-AF65-F5344CB8AC3E}">
        <p14:creationId xmlns:p14="http://schemas.microsoft.com/office/powerpoint/2010/main" val="737091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1650" y="2954247"/>
            <a:ext cx="4008699" cy="949505"/>
          </a:xfrm>
          <a:custGeom>
            <a:avLst/>
            <a:gdLst>
              <a:gd name="connsiteX0" fmla="*/ 0 w 4008699"/>
              <a:gd name="connsiteY0" fmla="*/ 0 h 949505"/>
              <a:gd name="connsiteX1" fmla="*/ 4008699 w 4008699"/>
              <a:gd name="connsiteY1" fmla="*/ 0 h 949505"/>
              <a:gd name="connsiteX2" fmla="*/ 4008699 w 4008699"/>
              <a:gd name="connsiteY2" fmla="*/ 949505 h 949505"/>
              <a:gd name="connsiteX3" fmla="*/ 0 w 4008699"/>
              <a:gd name="connsiteY3" fmla="*/ 949505 h 949505"/>
              <a:gd name="connsiteX4" fmla="*/ 0 w 4008699"/>
              <a:gd name="connsiteY4" fmla="*/ 0 h 94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699" h="949505" fill="none" extrusionOk="0">
                <a:moveTo>
                  <a:pt x="0" y="0"/>
                </a:moveTo>
                <a:cubicBezTo>
                  <a:pt x="1873989" y="-33775"/>
                  <a:pt x="2193208" y="138873"/>
                  <a:pt x="4008699" y="0"/>
                </a:cubicBezTo>
                <a:cubicBezTo>
                  <a:pt x="3990086" y="182215"/>
                  <a:pt x="3983477" y="820890"/>
                  <a:pt x="4008699" y="949505"/>
                </a:cubicBezTo>
                <a:cubicBezTo>
                  <a:pt x="2229683" y="812175"/>
                  <a:pt x="1452731" y="811649"/>
                  <a:pt x="0" y="949505"/>
                </a:cubicBezTo>
                <a:cubicBezTo>
                  <a:pt x="-77540" y="591561"/>
                  <a:pt x="-11870" y="348462"/>
                  <a:pt x="0" y="0"/>
                </a:cubicBezTo>
                <a:close/>
              </a:path>
              <a:path w="4008699" h="949505" stroke="0" extrusionOk="0">
                <a:moveTo>
                  <a:pt x="0" y="0"/>
                </a:moveTo>
                <a:cubicBezTo>
                  <a:pt x="1133429" y="-101487"/>
                  <a:pt x="2144153" y="-162162"/>
                  <a:pt x="4008699" y="0"/>
                </a:cubicBezTo>
                <a:cubicBezTo>
                  <a:pt x="3981740" y="388399"/>
                  <a:pt x="3965780" y="800894"/>
                  <a:pt x="4008699" y="949505"/>
                </a:cubicBezTo>
                <a:cubicBezTo>
                  <a:pt x="2860820" y="999570"/>
                  <a:pt x="974068" y="791056"/>
                  <a:pt x="0" y="949505"/>
                </a:cubicBezTo>
                <a:cubicBezTo>
                  <a:pt x="-49474" y="485661"/>
                  <a:pt x="4550" y="167140"/>
                  <a:pt x="0" y="0"/>
                </a:cubicBezTo>
                <a:close/>
              </a:path>
            </a:pathLst>
          </a:custGeom>
          <a:gradFill flip="none" rotWithShape="1">
            <a:gsLst>
              <a:gs pos="0">
                <a:srgbClr val="C45F5F">
                  <a:tint val="66000"/>
                  <a:satMod val="160000"/>
                </a:srgbClr>
              </a:gs>
              <a:gs pos="50000">
                <a:srgbClr val="C45F5F">
                  <a:tint val="44500"/>
                  <a:satMod val="160000"/>
                </a:srgbClr>
              </a:gs>
              <a:gs pos="100000">
                <a:srgbClr val="C45F5F">
                  <a:tint val="23500"/>
                  <a:satMod val="160000"/>
                </a:srgbClr>
              </a:gs>
            </a:gsLst>
            <a:path path="circle">
              <a:fillToRect l="50000" t="50000" r="50000" b="50000"/>
            </a:path>
            <a:tileRect/>
          </a:gradFill>
          <a:ln>
            <a:solidFill>
              <a:srgbClr val="C45F5F"/>
            </a:solidFill>
            <a:extLst>
              <a:ext uri="{C807C97D-BFC1-408E-A445-0C87EB9F89A2}">
                <ask:lineSketchStyleProps xmlns:ask="http://schemas.microsoft.com/office/drawing/2018/sketchyshapes" sd="981765707">
                  <ask:type>
                    <ask:lineSketchCurved/>
                  </ask:type>
                </ask:lineSketchStyleProps>
              </a:ext>
            </a:extLst>
          </a:ln>
        </p:spPr>
        <p:txBody>
          <a:bodyPr/>
          <a:lstStyle/>
          <a:p>
            <a:r>
              <a:rPr lang="en-PH" dirty="0">
                <a:latin typeface="Tahoma" panose="020B0604030504040204" pitchFamily="34" charset="0"/>
                <a:ea typeface="Tahoma" panose="020B0604030504040204" pitchFamily="34" charset="0"/>
                <a:cs typeface="Tahoma" panose="020B0604030504040204" pitchFamily="34" charset="0"/>
              </a:rPr>
              <a:t>Year 2020</a:t>
            </a:r>
          </a:p>
        </p:txBody>
      </p:sp>
    </p:spTree>
    <p:extLst>
      <p:ext uri="{BB962C8B-B14F-4D97-AF65-F5344CB8AC3E}">
        <p14:creationId xmlns:p14="http://schemas.microsoft.com/office/powerpoint/2010/main" val="2517842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06400"/>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02-2020</a:t>
            </a:r>
          </a:p>
        </p:txBody>
      </p:sp>
      <p:sp>
        <p:nvSpPr>
          <p:cNvPr id="3" name="Subtitle 2"/>
          <p:cNvSpPr>
            <a:spLocks noGrp="1"/>
          </p:cNvSpPr>
          <p:nvPr>
            <p:ph type="subTitle" idx="1"/>
          </p:nvPr>
        </p:nvSpPr>
        <p:spPr>
          <a:xfrm>
            <a:off x="1084162" y="2907555"/>
            <a:ext cx="10023676" cy="2057983"/>
          </a:xfrm>
        </p:spPr>
        <p:txBody>
          <a:bodyPr>
            <a:noAutofit/>
          </a:bodyPr>
          <a:lstStyle/>
          <a:p>
            <a:r>
              <a:rPr lang="en-PH" sz="3000" dirty="0">
                <a:latin typeface="Tahoma" panose="020B0604030504040204" pitchFamily="34" charset="0"/>
                <a:ea typeface="Tahoma" panose="020B0604030504040204" pitchFamily="34" charset="0"/>
                <a:cs typeface="Tahoma" panose="020B0604030504040204" pitchFamily="34" charset="0"/>
              </a:rPr>
              <a:t>Harmonizing the Rules on </a:t>
            </a:r>
            <a:r>
              <a:rPr lang="en-PH" sz="3000" b="1" dirty="0">
                <a:latin typeface="Tahoma" panose="020B0604030504040204" pitchFamily="34" charset="0"/>
                <a:ea typeface="Tahoma" panose="020B0604030504040204" pitchFamily="34" charset="0"/>
                <a:cs typeface="Tahoma" panose="020B0604030504040204" pitchFamily="34" charset="0"/>
              </a:rPr>
              <a:t>Imposition of Liquidated Damages Provided under Annexes “D” and “E” </a:t>
            </a:r>
            <a:r>
              <a:rPr lang="en-PH" sz="3000" dirty="0">
                <a:latin typeface="Tahoma" panose="020B0604030504040204" pitchFamily="34" charset="0"/>
                <a:ea typeface="Tahoma" panose="020B0604030504040204" pitchFamily="34" charset="0"/>
                <a:cs typeface="Tahoma" panose="020B0604030504040204" pitchFamily="34" charset="0"/>
              </a:rPr>
              <a:t>of the 2016 Revised Implementing Rules and Regulations of Republic Act No. 9184 with GPPB Resolution No. 07-2019</a:t>
            </a:r>
            <a:endParaRPr lang="en-PH" sz="30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4012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96791"/>
            <a:ext cx="9171008" cy="4940080"/>
          </a:xfrm>
        </p:spPr>
        <p:txBody>
          <a:bodyPr>
            <a:noAutofit/>
          </a:bodyPr>
          <a:lstStyle/>
          <a:p>
            <a:pPr marL="342900" indent="-342900" algn="just">
              <a:buFont typeface="Arial" panose="020B0604020202020204" pitchFamily="34" charset="0"/>
              <a:buChar char="•"/>
            </a:pPr>
            <a:endParaRPr lang="en-PH" sz="14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03BCD630-2BC9-9F0C-5D8B-62F4F8CBCD84}"/>
              </a:ext>
            </a:extLst>
          </p:cNvPr>
          <p:cNvGraphicFramePr>
            <a:graphicFrameLocks noGrp="1"/>
          </p:cNvGraphicFramePr>
          <p:nvPr>
            <p:extLst>
              <p:ext uri="{D42A27DB-BD31-4B8C-83A1-F6EECF244321}">
                <p14:modId xmlns:p14="http://schemas.microsoft.com/office/powerpoint/2010/main" val="2447278365"/>
              </p:ext>
            </p:extLst>
          </p:nvPr>
        </p:nvGraphicFramePr>
        <p:xfrm>
          <a:off x="2045504" y="675952"/>
          <a:ext cx="8128000" cy="439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484346"/>
                    </a:ext>
                  </a:extLst>
                </a:gridCol>
                <a:gridCol w="4064000">
                  <a:extLst>
                    <a:ext uri="{9D8B030D-6E8A-4147-A177-3AD203B41FA5}">
                      <a16:colId xmlns:a16="http://schemas.microsoft.com/office/drawing/2014/main" val="1493719337"/>
                    </a:ext>
                  </a:extLst>
                </a:gridCol>
              </a:tblGrid>
              <a:tr h="370840">
                <a:tc gridSpan="2">
                  <a:txBody>
                    <a:bodyPr/>
                    <a:lstStyle/>
                    <a:p>
                      <a:pPr algn="ctr"/>
                      <a:r>
                        <a:rPr lang="en-US" dirty="0">
                          <a:latin typeface="Tahoma" panose="020B0604030504040204" pitchFamily="34" charset="0"/>
                          <a:ea typeface="Tahoma" panose="020B0604030504040204" pitchFamily="34" charset="0"/>
                          <a:cs typeface="Tahoma" panose="020B0604030504040204" pitchFamily="34" charset="0"/>
                        </a:rPr>
                        <a:t>Annex D – Contract Implementation Guidelines for the Procurement of Goods, Supplies and Materials</a:t>
                      </a:r>
                    </a:p>
                  </a:txBody>
                  <a:tcPr/>
                </a:tc>
                <a:tc hMerge="1">
                  <a:txBody>
                    <a:bodyPr/>
                    <a:lstStyle/>
                    <a:p>
                      <a:endParaRPr lang="en-US" dirty="0"/>
                    </a:p>
                  </a:txBody>
                  <a:tcPr/>
                </a:tc>
                <a:extLst>
                  <a:ext uri="{0D108BD9-81ED-4DB2-BD59-A6C34878D82A}">
                    <a16:rowId xmlns:a16="http://schemas.microsoft.com/office/drawing/2014/main" val="1669824859"/>
                  </a:ext>
                </a:extLst>
              </a:tr>
              <a:tr h="370840">
                <a:tc>
                  <a: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764421524"/>
                  </a:ext>
                </a:extLst>
              </a:tr>
              <a:tr h="370840">
                <a:tc>
                  <a:txBody>
                    <a:bodyPr/>
                    <a:lstStyle/>
                    <a:p>
                      <a:pPr algn="just"/>
                      <a:r>
                        <a:rPr lang="en-PH" dirty="0">
                          <a:latin typeface="Tahoma" panose="020B0604030504040204" pitchFamily="34" charset="0"/>
                          <a:ea typeface="Tahoma" panose="020B0604030504040204" pitchFamily="34" charset="0"/>
                          <a:cs typeface="Tahoma" panose="020B0604030504040204" pitchFamily="34" charset="0"/>
                        </a:rPr>
                        <a:t>3. Liquidated Damages </a:t>
                      </a:r>
                    </a:p>
                    <a:p>
                      <a:pPr algn="just"/>
                      <a:endParaRPr lang="en-PH" dirty="0">
                        <a:latin typeface="Tahoma" panose="020B0604030504040204" pitchFamily="34" charset="0"/>
                        <a:ea typeface="Tahoma" panose="020B0604030504040204" pitchFamily="34" charset="0"/>
                        <a:cs typeface="Tahoma" panose="020B0604030504040204" pitchFamily="34" charset="0"/>
                      </a:endParaRPr>
                    </a:p>
                    <a:p>
                      <a:pPr algn="just"/>
                      <a:r>
                        <a:rPr lang="en-PH" dirty="0">
                          <a:latin typeface="Tahoma" panose="020B0604030504040204" pitchFamily="34" charset="0"/>
                          <a:ea typeface="Tahoma" panose="020B0604030504040204" pitchFamily="34" charset="0"/>
                          <a:cs typeface="Tahoma" panose="020B0604030504040204" pitchFamily="34" charset="0"/>
                        </a:rPr>
                        <a:t>3.1 </a:t>
                      </a:r>
                      <a:r>
                        <a:rPr lang="en-PH" dirty="0" err="1">
                          <a:latin typeface="Tahoma" panose="020B0604030504040204" pitchFamily="34" charset="0"/>
                          <a:ea typeface="Tahoma" panose="020B0604030504040204" pitchFamily="34" charset="0"/>
                          <a:cs typeface="Tahoma" panose="020B0604030504040204" pitchFamily="34" charset="0"/>
                        </a:rPr>
                        <a:t>Xxx</a:t>
                      </a:r>
                      <a:r>
                        <a:rPr lang="en-PH" dirty="0">
                          <a:latin typeface="Tahoma" panose="020B0604030504040204" pitchFamily="34" charset="0"/>
                          <a:ea typeface="Tahoma" panose="020B0604030504040204" pitchFamily="34" charset="0"/>
                          <a:cs typeface="Tahoma" panose="020B0604030504040204" pitchFamily="34" charset="0"/>
                        </a:rPr>
                        <a:t> </a:t>
                      </a:r>
                    </a:p>
                    <a:p>
                      <a:pPr algn="just"/>
                      <a:endParaRPr lang="en-PH" dirty="0">
                        <a:latin typeface="Tahoma" panose="020B0604030504040204" pitchFamily="34" charset="0"/>
                        <a:ea typeface="Tahoma" panose="020B0604030504040204" pitchFamily="34" charset="0"/>
                        <a:cs typeface="Tahoma" panose="020B0604030504040204" pitchFamily="34" charset="0"/>
                      </a:endParaRPr>
                    </a:p>
                    <a:p>
                      <a:pPr algn="just"/>
                      <a:r>
                        <a:rPr lang="en-PH" dirty="0">
                          <a:latin typeface="Tahoma" panose="020B0604030504040204" pitchFamily="34" charset="0"/>
                          <a:ea typeface="Tahoma" panose="020B0604030504040204" pitchFamily="34" charset="0"/>
                          <a:cs typeface="Tahoma" panose="020B0604030504040204" pitchFamily="34" charset="0"/>
                        </a:rPr>
                        <a:t>3.2 </a:t>
                      </a:r>
                      <a:r>
                        <a:rPr lang="en-PH" b="1" dirty="0">
                          <a:latin typeface="Tahoma" panose="020B0604030504040204" pitchFamily="34" charset="0"/>
                          <a:ea typeface="Tahoma" panose="020B0604030504040204" pitchFamily="34" charset="0"/>
                          <a:cs typeface="Tahoma" panose="020B0604030504040204" pitchFamily="34" charset="0"/>
                        </a:rPr>
                        <a:t>In no case shall the total sum of liquidated damages exceed ten percent (10%) of the total contract price</a:t>
                      </a:r>
                      <a:r>
                        <a:rPr lang="en-PH" dirty="0">
                          <a:latin typeface="Tahoma" panose="020B0604030504040204" pitchFamily="34" charset="0"/>
                          <a:ea typeface="Tahoma" panose="020B0604030504040204" pitchFamily="34" charset="0"/>
                          <a:cs typeface="Tahoma" panose="020B0604030504040204" pitchFamily="34" charset="0"/>
                        </a:rPr>
                        <a:t>, in which event the procuring entity concerned </a:t>
                      </a:r>
                      <a:r>
                        <a:rPr lang="en-PH" b="1" dirty="0">
                          <a:latin typeface="Tahoma" panose="020B0604030504040204" pitchFamily="34" charset="0"/>
                          <a:ea typeface="Tahoma" panose="020B0604030504040204" pitchFamily="34" charset="0"/>
                          <a:cs typeface="Tahoma" panose="020B0604030504040204" pitchFamily="34" charset="0"/>
                        </a:rPr>
                        <a:t>may rescind the contract </a:t>
                      </a:r>
                      <a:r>
                        <a:rPr lang="en-PH" dirty="0">
                          <a:latin typeface="Tahoma" panose="020B0604030504040204" pitchFamily="34" charset="0"/>
                          <a:ea typeface="Tahoma" panose="020B0604030504040204" pitchFamily="34" charset="0"/>
                          <a:cs typeface="Tahoma" panose="020B0604030504040204" pitchFamily="34" charset="0"/>
                        </a:rPr>
                        <a:t>and impose appropriate sanctions over and above the liquidated damages to be paid.</a:t>
                      </a:r>
                      <a:endParaRPr lang="en-US"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PH" dirty="0">
                          <a:latin typeface="Tahoma" panose="020B0604030504040204" pitchFamily="34" charset="0"/>
                          <a:ea typeface="Tahoma" panose="020B0604030504040204" pitchFamily="34" charset="0"/>
                          <a:cs typeface="Tahoma" panose="020B0604030504040204" pitchFamily="34" charset="0"/>
                        </a:rPr>
                        <a:t>3. Liquidated Damages</a:t>
                      </a:r>
                    </a:p>
                    <a:p>
                      <a:pPr algn="just"/>
                      <a:endParaRPr lang="en-PH" dirty="0">
                        <a:latin typeface="Tahoma" panose="020B0604030504040204" pitchFamily="34" charset="0"/>
                        <a:ea typeface="Tahoma" panose="020B0604030504040204" pitchFamily="34" charset="0"/>
                        <a:cs typeface="Tahoma" panose="020B0604030504040204" pitchFamily="34" charset="0"/>
                      </a:endParaRPr>
                    </a:p>
                    <a:p>
                      <a:pPr algn="just"/>
                      <a:r>
                        <a:rPr lang="en-PH" dirty="0">
                          <a:latin typeface="Tahoma" panose="020B0604030504040204" pitchFamily="34" charset="0"/>
                          <a:ea typeface="Tahoma" panose="020B0604030504040204" pitchFamily="34" charset="0"/>
                          <a:cs typeface="Tahoma" panose="020B0604030504040204" pitchFamily="34" charset="0"/>
                        </a:rPr>
                        <a:t> 3.1 </a:t>
                      </a:r>
                      <a:r>
                        <a:rPr lang="en-PH" dirty="0" err="1">
                          <a:latin typeface="Tahoma" panose="020B0604030504040204" pitchFamily="34" charset="0"/>
                          <a:ea typeface="Tahoma" panose="020B0604030504040204" pitchFamily="34" charset="0"/>
                          <a:cs typeface="Tahoma" panose="020B0604030504040204" pitchFamily="34" charset="0"/>
                        </a:rPr>
                        <a:t>Xxx</a:t>
                      </a:r>
                      <a:r>
                        <a:rPr lang="en-PH" dirty="0">
                          <a:latin typeface="Tahoma" panose="020B0604030504040204" pitchFamily="34" charset="0"/>
                          <a:ea typeface="Tahoma" panose="020B0604030504040204" pitchFamily="34" charset="0"/>
                          <a:cs typeface="Tahoma" panose="020B0604030504040204" pitchFamily="34" charset="0"/>
                        </a:rPr>
                        <a:t> </a:t>
                      </a:r>
                    </a:p>
                    <a:p>
                      <a:pPr algn="just"/>
                      <a:endParaRPr lang="en-PH" dirty="0">
                        <a:latin typeface="Tahoma" panose="020B0604030504040204" pitchFamily="34" charset="0"/>
                        <a:ea typeface="Tahoma" panose="020B0604030504040204" pitchFamily="34" charset="0"/>
                        <a:cs typeface="Tahoma" panose="020B0604030504040204" pitchFamily="34" charset="0"/>
                      </a:endParaRPr>
                    </a:p>
                    <a:p>
                      <a:pPr algn="just"/>
                      <a:r>
                        <a:rPr lang="en-PH" dirty="0">
                          <a:latin typeface="Tahoma" panose="020B0604030504040204" pitchFamily="34" charset="0"/>
                          <a:ea typeface="Tahoma" panose="020B0604030504040204" pitchFamily="34" charset="0"/>
                          <a:cs typeface="Tahoma" panose="020B0604030504040204" pitchFamily="34" charset="0"/>
                        </a:rPr>
                        <a:t>3.2. </a:t>
                      </a:r>
                      <a:r>
                        <a:rPr lang="en-PH" b="1" dirty="0">
                          <a:latin typeface="Tahoma" panose="020B0604030504040204" pitchFamily="34" charset="0"/>
                          <a:ea typeface="Tahoma" panose="020B0604030504040204" pitchFamily="34" charset="0"/>
                          <a:cs typeface="Tahoma" panose="020B0604030504040204" pitchFamily="34" charset="0"/>
                        </a:rPr>
                        <a:t>In case the total sum of liquidated damages reaches ten percent (10%) of the total contract price</a:t>
                      </a:r>
                      <a:r>
                        <a:rPr lang="en-PH" dirty="0">
                          <a:latin typeface="Tahoma" panose="020B0604030504040204" pitchFamily="34" charset="0"/>
                          <a:ea typeface="Tahoma" panose="020B0604030504040204" pitchFamily="34" charset="0"/>
                          <a:cs typeface="Tahoma" panose="020B0604030504040204" pitchFamily="34" charset="0"/>
                        </a:rPr>
                        <a:t>, the Procuring Entity concerned </a:t>
                      </a:r>
                      <a:r>
                        <a:rPr lang="en-PH" b="1" dirty="0">
                          <a:latin typeface="Tahoma" panose="020B0604030504040204" pitchFamily="34" charset="0"/>
                          <a:ea typeface="Tahoma" panose="020B0604030504040204" pitchFamily="34" charset="0"/>
                          <a:cs typeface="Tahoma" panose="020B0604030504040204" pitchFamily="34" charset="0"/>
                        </a:rPr>
                        <a:t>may rescind the contract </a:t>
                      </a:r>
                      <a:r>
                        <a:rPr lang="en-PH" dirty="0">
                          <a:latin typeface="Tahoma" panose="020B0604030504040204" pitchFamily="34" charset="0"/>
                          <a:ea typeface="Tahoma" panose="020B0604030504040204" pitchFamily="34" charset="0"/>
                          <a:cs typeface="Tahoma" panose="020B0604030504040204" pitchFamily="34" charset="0"/>
                        </a:rPr>
                        <a:t>and impose appropriate sanctions over and above the liquidated damages to be paid. </a:t>
                      </a:r>
                      <a:endParaRPr lang="en-US"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28721683"/>
                  </a:ext>
                </a:extLst>
              </a:tr>
            </a:tbl>
          </a:graphicData>
        </a:graphic>
      </p:graphicFrame>
    </p:spTree>
    <p:extLst>
      <p:ext uri="{BB962C8B-B14F-4D97-AF65-F5344CB8AC3E}">
        <p14:creationId xmlns:p14="http://schemas.microsoft.com/office/powerpoint/2010/main" val="801605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96791"/>
            <a:ext cx="9171008" cy="4940080"/>
          </a:xfrm>
        </p:spPr>
        <p:txBody>
          <a:bodyPr>
            <a:noAutofit/>
          </a:bodyPr>
          <a:lstStyle/>
          <a:p>
            <a:pPr marL="342900" indent="-342900" algn="just">
              <a:buFont typeface="Arial" panose="020B0604020202020204" pitchFamily="34" charset="0"/>
              <a:buChar char="•"/>
            </a:pPr>
            <a:endParaRPr lang="en-PH" sz="14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03BCD630-2BC9-9F0C-5D8B-62F4F8CBCD84}"/>
              </a:ext>
            </a:extLst>
          </p:cNvPr>
          <p:cNvGraphicFramePr>
            <a:graphicFrameLocks noGrp="1"/>
          </p:cNvGraphicFramePr>
          <p:nvPr>
            <p:extLst>
              <p:ext uri="{D42A27DB-BD31-4B8C-83A1-F6EECF244321}">
                <p14:modId xmlns:p14="http://schemas.microsoft.com/office/powerpoint/2010/main" val="1653604861"/>
              </p:ext>
            </p:extLst>
          </p:nvPr>
        </p:nvGraphicFramePr>
        <p:xfrm>
          <a:off x="2437113" y="245105"/>
          <a:ext cx="8813479" cy="5468478"/>
        </p:xfrm>
        <a:graphic>
          <a:graphicData uri="http://schemas.openxmlformats.org/drawingml/2006/table">
            <a:tbl>
              <a:tblPr firstRow="1" bandRow="1">
                <a:tableStyleId>{5C22544A-7EE6-4342-B048-85BDC9FD1C3A}</a:tableStyleId>
              </a:tblPr>
              <a:tblGrid>
                <a:gridCol w="5236902">
                  <a:extLst>
                    <a:ext uri="{9D8B030D-6E8A-4147-A177-3AD203B41FA5}">
                      <a16:colId xmlns:a16="http://schemas.microsoft.com/office/drawing/2014/main" val="40484346"/>
                    </a:ext>
                  </a:extLst>
                </a:gridCol>
                <a:gridCol w="3576577">
                  <a:extLst>
                    <a:ext uri="{9D8B030D-6E8A-4147-A177-3AD203B41FA5}">
                      <a16:colId xmlns:a16="http://schemas.microsoft.com/office/drawing/2014/main" val="1493719337"/>
                    </a:ext>
                  </a:extLst>
                </a:gridCol>
              </a:tblGrid>
              <a:tr h="250119">
                <a:tc gridSpan="2">
                  <a:txBody>
                    <a:bodyPr/>
                    <a:lstStyle/>
                    <a:p>
                      <a:pPr algn="ctr"/>
                      <a:r>
                        <a:rPr lang="en-US" sz="1000" dirty="0">
                          <a:latin typeface="Tahoma" panose="020B0604030504040204" pitchFamily="34" charset="0"/>
                          <a:ea typeface="Tahoma" panose="020B0604030504040204" pitchFamily="34" charset="0"/>
                          <a:cs typeface="Tahoma" panose="020B0604030504040204" pitchFamily="34" charset="0"/>
                        </a:rPr>
                        <a:t>Annex E – Contract Implementation Guidelines for the Procurement of Infrastructure Projects</a:t>
                      </a:r>
                    </a:p>
                  </a:txBody>
                  <a:tcPr/>
                </a:tc>
                <a:tc hMerge="1">
                  <a:txBody>
                    <a:bodyPr/>
                    <a:lstStyle/>
                    <a:p>
                      <a:endParaRPr lang="en-US" dirty="0"/>
                    </a:p>
                  </a:txBody>
                  <a:tcPr/>
                </a:tc>
                <a:extLst>
                  <a:ext uri="{0D108BD9-81ED-4DB2-BD59-A6C34878D82A}">
                    <a16:rowId xmlns:a16="http://schemas.microsoft.com/office/drawing/2014/main" val="1669824859"/>
                  </a:ext>
                </a:extLst>
              </a:tr>
              <a:tr h="250119">
                <a:tc>
                  <a:txBody>
                    <a:bodyPr/>
                    <a:lstStyle/>
                    <a:p>
                      <a:pPr algn="ctr"/>
                      <a:r>
                        <a:rPr lang="en-US" sz="1000"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sz="1000"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764421524"/>
                  </a:ext>
                </a:extLst>
              </a:tr>
              <a:tr h="4810505">
                <a:tc>
                  <a:txBody>
                    <a:bodyPr/>
                    <a:lstStyle/>
                    <a:p>
                      <a:pPr algn="just"/>
                      <a:r>
                        <a:rPr lang="en-PH" sz="1000" dirty="0">
                          <a:latin typeface="Tahoma" panose="020B0604030504040204" pitchFamily="34" charset="0"/>
                          <a:ea typeface="Tahoma" panose="020B0604030504040204" pitchFamily="34" charset="0"/>
                          <a:cs typeface="Tahoma" panose="020B0604030504040204" pitchFamily="34" charset="0"/>
                        </a:rPr>
                        <a:t>8. LIQUIDATED DAMAGES</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8.1. Where the contractor refuses or fails to satisfactorily complete the work within the specified contract time, plus any time extension duly granted and is hereby in default under the contract, the contractor shall pay the procuring entity for liquidated damages, and not by way of penalty, an amount, as provided in the conditions of contract, equal to at least one tenth (1/10) of one (1) percent of the cost of the unperformed portion of the works for every day of delay. </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8.2. A project or portion thereof may be deemed usable when it starts to provide the desired benefits as certified by the targeted end-users and the concerned procuring entity.</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8.3. To be entitled to such liquidated damages, the procuring entity does not have to prove that it has incurred actual damages. Such amount shall be deducted from any money due or which may become due the contractor under the contract and/or collect such liquidated damages from the retention money or other securities posted by the contractor whichever is convenient to the procuring entity. </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8.4. In case that the delay in the completion of the work exceeds a time duration equivalent to ten percent (10%) of the specified contract time plus any time extension duly granted to the contractor, the procuring entity concerned may rescind the contract, forfeit the contractor’s performance security and takeover the prosecution of the project or award the same to a qualified contractor through negotiated contract.</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8.5. In no case however, shall the total sum of liquidated damages exceed ten percent (10%) of the total contract price, in which event the contract shall automatically be taken over by the procuring entity concerned or award the same to a qualified contractor through negotiation and the erring contractor’s performance security shall be forfeited. </a:t>
                      </a:r>
                    </a:p>
                    <a:p>
                      <a:pPr algn="just"/>
                      <a:endParaRPr lang="en-PH" sz="1000" dirty="0">
                        <a:latin typeface="Tahoma" panose="020B0604030504040204" pitchFamily="34" charset="0"/>
                        <a:ea typeface="Tahoma" panose="020B0604030504040204" pitchFamily="34" charset="0"/>
                        <a:cs typeface="Tahoma" panose="020B0604030504040204" pitchFamily="34" charset="0"/>
                      </a:endParaRPr>
                    </a:p>
                    <a:p>
                      <a:pPr algn="just"/>
                      <a:r>
                        <a:rPr lang="en-PH" sz="1000" dirty="0">
                          <a:latin typeface="Tahoma" panose="020B0604030504040204" pitchFamily="34" charset="0"/>
                          <a:ea typeface="Tahoma" panose="020B0604030504040204" pitchFamily="34" charset="0"/>
                          <a:cs typeface="Tahoma" panose="020B0604030504040204" pitchFamily="34" charset="0"/>
                        </a:rPr>
                        <a:t>8.6. For terminated contracts where negotiation shall be undertaken, the procedures prescribed in IRR shall be adopted.</a:t>
                      </a:r>
                      <a:endParaRPr lang="en-US" sz="10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PH" sz="1200" b="1" dirty="0">
                          <a:latin typeface="Tahoma" panose="020B0604030504040204" pitchFamily="34" charset="0"/>
                          <a:ea typeface="Tahoma" panose="020B0604030504040204" pitchFamily="34" charset="0"/>
                          <a:cs typeface="Tahoma" panose="020B0604030504040204" pitchFamily="34" charset="0"/>
                        </a:rPr>
                        <a:t>8. NEGATIVE SLIPPAGE </a:t>
                      </a:r>
                    </a:p>
                    <a:p>
                      <a:pPr algn="just"/>
                      <a:endParaRPr lang="en-PH" sz="1200" b="1" dirty="0">
                        <a:latin typeface="Tahoma" panose="020B0604030504040204" pitchFamily="34" charset="0"/>
                        <a:ea typeface="Tahoma" panose="020B0604030504040204" pitchFamily="34" charset="0"/>
                        <a:cs typeface="Tahoma" panose="020B0604030504040204" pitchFamily="34" charset="0"/>
                      </a:endParaRPr>
                    </a:p>
                    <a:p>
                      <a:pPr algn="just"/>
                      <a:r>
                        <a:rPr lang="en-PH" sz="1200" b="1" dirty="0">
                          <a:latin typeface="Tahoma" panose="020B0604030504040204" pitchFamily="34" charset="0"/>
                          <a:ea typeface="Tahoma" panose="020B0604030504040204" pitchFamily="34" charset="0"/>
                          <a:cs typeface="Tahoma" panose="020B0604030504040204" pitchFamily="34" charset="0"/>
                        </a:rPr>
                        <a:t>The Procuring Entity shall ensure the timely implementation of infrastructure projects by monitoring the performance of the contractors. </a:t>
                      </a:r>
                    </a:p>
                    <a:p>
                      <a:pPr algn="just"/>
                      <a:endParaRPr lang="en-PH" sz="1200" b="1" dirty="0">
                        <a:latin typeface="Tahoma" panose="020B0604030504040204" pitchFamily="34" charset="0"/>
                        <a:ea typeface="Tahoma" panose="020B0604030504040204" pitchFamily="34" charset="0"/>
                        <a:cs typeface="Tahoma" panose="020B0604030504040204" pitchFamily="34" charset="0"/>
                      </a:endParaRPr>
                    </a:p>
                    <a:p>
                      <a:pPr algn="just"/>
                      <a:r>
                        <a:rPr lang="en-PH" sz="1200" b="1" dirty="0">
                          <a:latin typeface="Tahoma" panose="020B0604030504040204" pitchFamily="34" charset="0"/>
                          <a:ea typeface="Tahoma" panose="020B0604030504040204" pitchFamily="34" charset="0"/>
                          <a:cs typeface="Tahoma" panose="020B0604030504040204" pitchFamily="34" charset="0"/>
                        </a:rPr>
                        <a:t>When the contractor incurs negative slippage during the contract duration, the Procuring Entity shall implement the calibrated measures provided under GPPB Circular No. 03-2019 dated 8 March 2019, entitled “Guidance on Contract Termination Due to Fifteen Percent (15%) Negative Slippage by the Contractor in Infrastructure Projects.” </a:t>
                      </a:r>
                      <a:r>
                        <a:rPr lang="en-PH" sz="1200" b="1" i="1" dirty="0">
                          <a:latin typeface="Tahoma" panose="020B0604030504040204" pitchFamily="34" charset="0"/>
                          <a:ea typeface="Tahoma" panose="020B0604030504040204" pitchFamily="34" charset="0"/>
                          <a:cs typeface="Tahoma" panose="020B0604030504040204" pitchFamily="34" charset="0"/>
                        </a:rPr>
                        <a:t>(New)</a:t>
                      </a:r>
                      <a:endParaRPr lang="en-US" sz="1200" b="1"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0417722"/>
                  </a:ext>
                </a:extLst>
              </a:tr>
            </a:tbl>
          </a:graphicData>
        </a:graphic>
      </p:graphicFrame>
    </p:spTree>
    <p:extLst>
      <p:ext uri="{BB962C8B-B14F-4D97-AF65-F5344CB8AC3E}">
        <p14:creationId xmlns:p14="http://schemas.microsoft.com/office/powerpoint/2010/main" val="3043551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696791"/>
            <a:ext cx="9171008" cy="4940080"/>
          </a:xfrm>
        </p:spPr>
        <p:txBody>
          <a:bodyPr>
            <a:noAutofit/>
          </a:bodyPr>
          <a:lstStyle/>
          <a:p>
            <a:pPr marL="342900" indent="-342900" algn="just">
              <a:buFont typeface="Arial" panose="020B0604020202020204" pitchFamily="34" charset="0"/>
              <a:buChar char="•"/>
            </a:pPr>
            <a:endParaRPr lang="en-PH" sz="1400" dirty="0">
              <a:latin typeface="Tahoma" panose="020B0604030504040204" pitchFamily="34" charset="0"/>
              <a:ea typeface="Tahoma" panose="020B0604030504040204" pitchFamily="34" charset="0"/>
              <a:cs typeface="Tahoma" panose="020B0604030504040204" pitchFamily="34" charset="0"/>
            </a:endParaRPr>
          </a:p>
          <a:p>
            <a:pPr algn="just"/>
            <a:endParaRPr lang="en-PH" sz="18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3">
            <a:extLst>
              <a:ext uri="{FF2B5EF4-FFF2-40B4-BE49-F238E27FC236}">
                <a16:creationId xmlns:a16="http://schemas.microsoft.com/office/drawing/2014/main" id="{03BCD630-2BC9-9F0C-5D8B-62F4F8CBCD84}"/>
              </a:ext>
            </a:extLst>
          </p:cNvPr>
          <p:cNvGraphicFramePr>
            <a:graphicFrameLocks noGrp="1"/>
          </p:cNvGraphicFramePr>
          <p:nvPr>
            <p:extLst>
              <p:ext uri="{D42A27DB-BD31-4B8C-83A1-F6EECF244321}">
                <p14:modId xmlns:p14="http://schemas.microsoft.com/office/powerpoint/2010/main" val="3472561586"/>
              </p:ext>
            </p:extLst>
          </p:nvPr>
        </p:nvGraphicFramePr>
        <p:xfrm>
          <a:off x="352926" y="287635"/>
          <a:ext cx="11566358" cy="6193377"/>
        </p:xfrm>
        <a:graphic>
          <a:graphicData uri="http://schemas.openxmlformats.org/drawingml/2006/table">
            <a:tbl>
              <a:tblPr firstRow="1" bandRow="1">
                <a:tableStyleId>{5C22544A-7EE6-4342-B048-85BDC9FD1C3A}</a:tableStyleId>
              </a:tblPr>
              <a:tblGrid>
                <a:gridCol w="1737835">
                  <a:extLst>
                    <a:ext uri="{9D8B030D-6E8A-4147-A177-3AD203B41FA5}">
                      <a16:colId xmlns:a16="http://schemas.microsoft.com/office/drawing/2014/main" val="40484346"/>
                    </a:ext>
                  </a:extLst>
                </a:gridCol>
                <a:gridCol w="9828523">
                  <a:extLst>
                    <a:ext uri="{9D8B030D-6E8A-4147-A177-3AD203B41FA5}">
                      <a16:colId xmlns:a16="http://schemas.microsoft.com/office/drawing/2014/main" val="1493719337"/>
                    </a:ext>
                  </a:extLst>
                </a:gridCol>
              </a:tblGrid>
              <a:tr h="478938">
                <a:tc gridSpan="2">
                  <a:txBody>
                    <a:bodyPr/>
                    <a:lstStyle/>
                    <a:p>
                      <a:pPr algn="ctr"/>
                      <a:r>
                        <a:rPr lang="en-US" sz="1050" dirty="0">
                          <a:latin typeface="Tahoma" panose="020B0604030504040204" pitchFamily="34" charset="0"/>
                          <a:ea typeface="Tahoma" panose="020B0604030504040204" pitchFamily="34" charset="0"/>
                          <a:cs typeface="Tahoma" panose="020B0604030504040204" pitchFamily="34" charset="0"/>
                        </a:rPr>
                        <a:t>Annex E – Contract Implementation Guidelines for the Procurement of Infrastructure Projects</a:t>
                      </a:r>
                    </a:p>
                  </a:txBody>
                  <a:tcPr/>
                </a:tc>
                <a:tc hMerge="1">
                  <a:txBody>
                    <a:bodyPr/>
                    <a:lstStyle/>
                    <a:p>
                      <a:endParaRPr lang="en-US" dirty="0"/>
                    </a:p>
                  </a:txBody>
                  <a:tcPr/>
                </a:tc>
                <a:extLst>
                  <a:ext uri="{0D108BD9-81ED-4DB2-BD59-A6C34878D82A}">
                    <a16:rowId xmlns:a16="http://schemas.microsoft.com/office/drawing/2014/main" val="1669824859"/>
                  </a:ext>
                </a:extLst>
              </a:tr>
              <a:tr h="478938">
                <a:tc>
                  <a:txBody>
                    <a:body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Original</a:t>
                      </a:r>
                    </a:p>
                  </a:txBody>
                  <a:tcPr/>
                </a:tc>
                <a:tc>
                  <a:txBody>
                    <a:bodyPr/>
                    <a:lstStyle/>
                    <a:p>
                      <a:pPr algn="ctr"/>
                      <a:r>
                        <a:rPr lang="en-US" sz="1050" b="1" dirty="0">
                          <a:latin typeface="Tahoma" panose="020B0604030504040204" pitchFamily="34" charset="0"/>
                          <a:ea typeface="Tahoma" panose="020B0604030504040204" pitchFamily="34" charset="0"/>
                          <a:cs typeface="Tahoma" panose="020B0604030504040204" pitchFamily="34" charset="0"/>
                        </a:rPr>
                        <a:t>Amended</a:t>
                      </a:r>
                    </a:p>
                  </a:txBody>
                  <a:tcPr/>
                </a:tc>
                <a:extLst>
                  <a:ext uri="{0D108BD9-81ED-4DB2-BD59-A6C34878D82A}">
                    <a16:rowId xmlns:a16="http://schemas.microsoft.com/office/drawing/2014/main" val="764421524"/>
                  </a:ext>
                </a:extLst>
              </a:tr>
              <a:tr h="5235501">
                <a:tc>
                  <a:txBody>
                    <a:bodyPr/>
                    <a:lstStyle/>
                    <a:p>
                      <a:endParaRPr lang="en-US" sz="105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just"/>
                      <a:r>
                        <a:rPr lang="en-PH" sz="1050" dirty="0">
                          <a:latin typeface="Tahoma" panose="020B0604030504040204" pitchFamily="34" charset="0"/>
                          <a:ea typeface="Tahoma" panose="020B0604030504040204" pitchFamily="34" charset="0"/>
                          <a:cs typeface="Tahoma" panose="020B0604030504040204" pitchFamily="34" charset="0"/>
                        </a:rPr>
                        <a:t>9. LIQUIDATED DAMAGES </a:t>
                      </a:r>
                      <a:r>
                        <a:rPr lang="en-PH" sz="1050" b="1" i="1" dirty="0">
                          <a:latin typeface="Tahoma" panose="020B0604030504040204" pitchFamily="34" charset="0"/>
                          <a:ea typeface="Tahoma" panose="020B0604030504040204" pitchFamily="34" charset="0"/>
                          <a:cs typeface="Tahoma" panose="020B0604030504040204" pitchFamily="34" charset="0"/>
                        </a:rPr>
                        <a:t>(revised and renumbered)</a:t>
                      </a:r>
                    </a:p>
                    <a:p>
                      <a:pPr algn="just"/>
                      <a:endParaRPr lang="en-PH" sz="1050" dirty="0">
                        <a:latin typeface="Tahoma" panose="020B0604030504040204" pitchFamily="34" charset="0"/>
                        <a:ea typeface="Tahoma" panose="020B0604030504040204" pitchFamily="34" charset="0"/>
                        <a:cs typeface="Tahoma" panose="020B0604030504040204" pitchFamily="34" charset="0"/>
                      </a:endParaRPr>
                    </a:p>
                    <a:p>
                      <a:pPr algn="just"/>
                      <a:r>
                        <a:rPr lang="en-PH" sz="1050" dirty="0">
                          <a:latin typeface="Tahoma" panose="020B0604030504040204" pitchFamily="34" charset="0"/>
                          <a:ea typeface="Tahoma" panose="020B0604030504040204" pitchFamily="34" charset="0"/>
                          <a:cs typeface="Tahoma" panose="020B0604030504040204" pitchFamily="34" charset="0"/>
                        </a:rPr>
                        <a:t> 9.1. Once the contract duration expires, including any time extension duly granted, and the contractor refuses or fails to satisfactorily complete the work, the Procuring Entity shall impose upon the contractor in default liquidated damages. Liquidated damages is an amount equal to at least one tenth (1/10) of one (1) percent of the cost of the unperformed portion of the works for every day of delay.</a:t>
                      </a:r>
                    </a:p>
                    <a:p>
                      <a:pPr algn="just"/>
                      <a:endParaRPr lang="en-PH" sz="1050" dirty="0">
                        <a:latin typeface="Tahoma" panose="020B0604030504040204" pitchFamily="34" charset="0"/>
                        <a:ea typeface="Tahoma" panose="020B0604030504040204" pitchFamily="34" charset="0"/>
                        <a:cs typeface="Tahoma" panose="020B0604030504040204" pitchFamily="34" charset="0"/>
                      </a:endParaRPr>
                    </a:p>
                    <a:p>
                      <a:pPr algn="just"/>
                      <a:r>
                        <a:rPr lang="en-PH" sz="1050" dirty="0">
                          <a:latin typeface="Tahoma" panose="020B0604030504040204" pitchFamily="34" charset="0"/>
                          <a:ea typeface="Tahoma" panose="020B0604030504040204" pitchFamily="34" charset="0"/>
                          <a:cs typeface="Tahoma" panose="020B0604030504040204" pitchFamily="34" charset="0"/>
                        </a:rPr>
                        <a:t>9.2. In computing for liquidated damages, the Procuring Entity determines the usability of the project. A project or portion thereof may be deemed usable when it starts to provide the desired benefits as certified by the targeted end-users and the concerned Procuring Entity.</a:t>
                      </a:r>
                    </a:p>
                    <a:p>
                      <a:pPr algn="just"/>
                      <a:endParaRPr lang="en-PH" sz="1050" dirty="0">
                        <a:latin typeface="Tahoma" panose="020B0604030504040204" pitchFamily="34" charset="0"/>
                        <a:ea typeface="Tahoma" panose="020B0604030504040204" pitchFamily="34" charset="0"/>
                        <a:cs typeface="Tahoma" panose="020B0604030504040204" pitchFamily="34" charset="0"/>
                      </a:endParaRPr>
                    </a:p>
                    <a:p>
                      <a:pPr algn="just"/>
                      <a:r>
                        <a:rPr lang="en-PH" sz="1050" dirty="0">
                          <a:latin typeface="Tahoma" panose="020B0604030504040204" pitchFamily="34" charset="0"/>
                          <a:ea typeface="Tahoma" panose="020B0604030504040204" pitchFamily="34" charset="0"/>
                          <a:cs typeface="Tahoma" panose="020B0604030504040204" pitchFamily="34" charset="0"/>
                        </a:rPr>
                        <a:t>9.3. To be entitled to such liquidated damages, the </a:t>
                      </a:r>
                      <a:r>
                        <a:rPr lang="en-PH" sz="1050" b="1" dirty="0">
                          <a:latin typeface="Tahoma" panose="020B0604030504040204" pitchFamily="34" charset="0"/>
                          <a:ea typeface="Tahoma" panose="020B0604030504040204" pitchFamily="34" charset="0"/>
                          <a:cs typeface="Tahoma" panose="020B0604030504040204" pitchFamily="34" charset="0"/>
                        </a:rPr>
                        <a:t>Procuring Entity does not have to prove that it has incurred actual damages</a:t>
                      </a:r>
                      <a:r>
                        <a:rPr lang="en-PH" sz="1050" dirty="0">
                          <a:latin typeface="Tahoma" panose="020B0604030504040204" pitchFamily="34" charset="0"/>
                          <a:ea typeface="Tahoma" panose="020B0604030504040204" pitchFamily="34" charset="0"/>
                          <a:cs typeface="Tahoma" panose="020B0604030504040204" pitchFamily="34" charset="0"/>
                        </a:rPr>
                        <a:t>. Such </a:t>
                      </a:r>
                      <a:r>
                        <a:rPr lang="en-PH" sz="1050" b="1" dirty="0">
                          <a:latin typeface="Tahoma" panose="020B0604030504040204" pitchFamily="34" charset="0"/>
                          <a:ea typeface="Tahoma" panose="020B0604030504040204" pitchFamily="34" charset="0"/>
                          <a:cs typeface="Tahoma" panose="020B0604030504040204" pitchFamily="34" charset="0"/>
                        </a:rPr>
                        <a:t>amount shall be deducted from any money due or which may become due the contractor under the contract or collect such liquidated damages from the retention money </a:t>
                      </a:r>
                      <a:r>
                        <a:rPr lang="en-PH" sz="1050" dirty="0">
                          <a:latin typeface="Tahoma" panose="020B0604030504040204" pitchFamily="34" charset="0"/>
                          <a:ea typeface="Tahoma" panose="020B0604030504040204" pitchFamily="34" charset="0"/>
                          <a:cs typeface="Tahoma" panose="020B0604030504040204" pitchFamily="34" charset="0"/>
                        </a:rPr>
                        <a:t>or other securities posted by the contractor, or a combination thereof, whichever is convenient to the Procuring Entity.</a:t>
                      </a:r>
                    </a:p>
                    <a:p>
                      <a:pPr algn="just"/>
                      <a:endParaRPr lang="en-PH" sz="1050" dirty="0">
                        <a:latin typeface="Tahoma" panose="020B0604030504040204" pitchFamily="34" charset="0"/>
                        <a:ea typeface="Tahoma" panose="020B0604030504040204" pitchFamily="34" charset="0"/>
                        <a:cs typeface="Tahoma" panose="020B0604030504040204" pitchFamily="34" charset="0"/>
                      </a:endParaRPr>
                    </a:p>
                    <a:p>
                      <a:pPr algn="just"/>
                      <a:r>
                        <a:rPr lang="en-PH" sz="1050" dirty="0">
                          <a:latin typeface="Tahoma" panose="020B0604030504040204" pitchFamily="34" charset="0"/>
                          <a:ea typeface="Tahoma" panose="020B0604030504040204" pitchFamily="34" charset="0"/>
                          <a:cs typeface="Tahoma" panose="020B0604030504040204" pitchFamily="34" charset="0"/>
                        </a:rPr>
                        <a:t>9.4. In case the total sum of liquidated damages reaches ten percent (10%) of the total contract price, the Procuring Entity has the following options: </a:t>
                      </a:r>
                    </a:p>
                    <a:p>
                      <a:pPr algn="just"/>
                      <a:endParaRPr lang="en-PH" sz="1050" dirty="0">
                        <a:latin typeface="Tahoma" panose="020B0604030504040204" pitchFamily="34" charset="0"/>
                        <a:ea typeface="Tahoma" panose="020B0604030504040204" pitchFamily="34" charset="0"/>
                        <a:cs typeface="Tahoma" panose="020B0604030504040204" pitchFamily="34" charset="0"/>
                      </a:endParaRPr>
                    </a:p>
                    <a:p>
                      <a:pPr algn="just"/>
                      <a:r>
                        <a:rPr lang="en-PH" sz="1050" b="1" dirty="0">
                          <a:latin typeface="Tahoma" panose="020B0604030504040204" pitchFamily="34" charset="0"/>
                          <a:ea typeface="Tahoma" panose="020B0604030504040204" pitchFamily="34" charset="0"/>
                          <a:cs typeface="Tahoma" panose="020B0604030504040204" pitchFamily="34" charset="0"/>
                        </a:rPr>
                        <a:t>9.4.1. Terminate the contract pursuant to the Guidelines on Termination of Contract and forfeit the erring contractor’s performance security. After termination, the Procuring Entity may either (</a:t>
                      </a:r>
                      <a:r>
                        <a:rPr lang="en-PH" sz="1050" b="1" dirty="0" err="1">
                          <a:latin typeface="Tahoma" panose="020B0604030504040204" pitchFamily="34" charset="0"/>
                          <a:ea typeface="Tahoma" panose="020B0604030504040204" pitchFamily="34" charset="0"/>
                          <a:cs typeface="Tahoma" panose="020B0604030504040204" pitchFamily="34" charset="0"/>
                        </a:rPr>
                        <a:t>i</a:t>
                      </a:r>
                      <a:r>
                        <a:rPr lang="en-PH" sz="1050" b="1" dirty="0">
                          <a:latin typeface="Tahoma" panose="020B0604030504040204" pitchFamily="34" charset="0"/>
                          <a:ea typeface="Tahoma" panose="020B0604030504040204" pitchFamily="34" charset="0"/>
                          <a:cs typeface="Tahoma" panose="020B0604030504040204" pitchFamily="34" charset="0"/>
                        </a:rPr>
                        <a:t>) take over the contract or (ii) resort to any of other alternative methods of procurement provided under R.A. No. 9184 and its 2016 revised Rules and Regulations; or</a:t>
                      </a:r>
                    </a:p>
                    <a:p>
                      <a:pPr algn="just"/>
                      <a:endParaRPr lang="en-PH" sz="1050" b="1" dirty="0">
                        <a:latin typeface="Tahoma" panose="020B0604030504040204" pitchFamily="34" charset="0"/>
                        <a:ea typeface="Tahoma" panose="020B0604030504040204" pitchFamily="34" charset="0"/>
                        <a:cs typeface="Tahoma" panose="020B0604030504040204" pitchFamily="34" charset="0"/>
                      </a:endParaRPr>
                    </a:p>
                    <a:p>
                      <a:pPr algn="just"/>
                      <a:r>
                        <a:rPr lang="en-PH" sz="1050" b="1" dirty="0">
                          <a:latin typeface="Tahoma" panose="020B0604030504040204" pitchFamily="34" charset="0"/>
                          <a:ea typeface="Tahoma" panose="020B0604030504040204" pitchFamily="34" charset="0"/>
                          <a:cs typeface="Tahoma" panose="020B0604030504040204" pitchFamily="34" charset="0"/>
                        </a:rPr>
                        <a:t> 9.4.2. </a:t>
                      </a:r>
                      <a:r>
                        <a:rPr lang="en-PH" sz="1050" b="1" u="sng" dirty="0">
                          <a:latin typeface="Tahoma" panose="020B0604030504040204" pitchFamily="34" charset="0"/>
                          <a:ea typeface="Tahoma" panose="020B0604030504040204" pitchFamily="34" charset="0"/>
                          <a:cs typeface="Tahoma" panose="020B0604030504040204" pitchFamily="34" charset="0"/>
                        </a:rPr>
                        <a:t>Allow the contractor to continue the works without prejudice to the continued imposition of liquidated damages until the works have been completed</a:t>
                      </a:r>
                      <a:r>
                        <a:rPr lang="en-PH" sz="1050" b="1" dirty="0">
                          <a:latin typeface="Tahoma" panose="020B0604030504040204" pitchFamily="34" charset="0"/>
                          <a:ea typeface="Tahoma" panose="020B0604030504040204" pitchFamily="34" charset="0"/>
                          <a:cs typeface="Tahoma" panose="020B0604030504040204" pitchFamily="34" charset="0"/>
                        </a:rPr>
                        <a:t>. This does not, however, preclude the Procuring Entity in resorting to Termination of Contract under Annex “I” of the 2016 revised IRR of RA No. 9184. </a:t>
                      </a:r>
                      <a:endParaRPr lang="en-US" sz="1050" b="1" i="1"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40417722"/>
                  </a:ext>
                </a:extLst>
              </a:tr>
            </a:tbl>
          </a:graphicData>
        </a:graphic>
      </p:graphicFrame>
    </p:spTree>
    <p:extLst>
      <p:ext uri="{BB962C8B-B14F-4D97-AF65-F5344CB8AC3E}">
        <p14:creationId xmlns:p14="http://schemas.microsoft.com/office/powerpoint/2010/main" val="389472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5835"/>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05-2020</a:t>
            </a:r>
          </a:p>
        </p:txBody>
      </p:sp>
      <p:sp>
        <p:nvSpPr>
          <p:cNvPr id="3" name="Subtitle 2"/>
          <p:cNvSpPr>
            <a:spLocks noGrp="1"/>
          </p:cNvSpPr>
          <p:nvPr>
            <p:ph type="subTitle" idx="1"/>
          </p:nvPr>
        </p:nvSpPr>
        <p:spPr>
          <a:xfrm>
            <a:off x="1524000" y="2786375"/>
            <a:ext cx="9144000" cy="2387600"/>
          </a:xfrm>
        </p:spPr>
        <p:txBody>
          <a:bodyPr>
            <a:noAutofit/>
          </a:bodyPr>
          <a:lstStyle/>
          <a:p>
            <a:r>
              <a:rPr lang="en-PH" sz="3000" dirty="0">
                <a:latin typeface="Tahoma" panose="020B0604030504040204" pitchFamily="34" charset="0"/>
                <a:ea typeface="Tahoma" panose="020B0604030504040204" pitchFamily="34" charset="0"/>
                <a:cs typeface="Tahoma" panose="020B0604030504040204" pitchFamily="34" charset="0"/>
              </a:rPr>
              <a:t>Approving the </a:t>
            </a:r>
            <a:r>
              <a:rPr lang="en-PH" sz="3000" b="1" dirty="0">
                <a:latin typeface="Tahoma" panose="020B0604030504040204" pitchFamily="34" charset="0"/>
                <a:ea typeface="Tahoma" panose="020B0604030504040204" pitchFamily="34" charset="0"/>
                <a:cs typeface="Tahoma" panose="020B0604030504040204" pitchFamily="34" charset="0"/>
              </a:rPr>
              <a:t>Acceptance of an Expired Mayor’s Permit with Official Receipt for the Renewal Application</a:t>
            </a:r>
            <a:r>
              <a:rPr lang="en-PH" sz="3000" dirty="0">
                <a:latin typeface="Tahoma" panose="020B0604030504040204" pitchFamily="34" charset="0"/>
                <a:ea typeface="Tahoma" panose="020B0604030504040204" pitchFamily="34" charset="0"/>
                <a:cs typeface="Tahoma" panose="020B0604030504040204" pitchFamily="34" charset="0"/>
              </a:rPr>
              <a:t> and </a:t>
            </a:r>
            <a:r>
              <a:rPr lang="en-PH" sz="3000" b="1" dirty="0">
                <a:latin typeface="Tahoma" panose="020B0604030504040204" pitchFamily="34" charset="0"/>
                <a:ea typeface="Tahoma" panose="020B0604030504040204" pitchFamily="34" charset="0"/>
                <a:cs typeface="Tahoma" panose="020B0604030504040204" pitchFamily="34" charset="0"/>
              </a:rPr>
              <a:t>Unnotarized Omnibus Sworn Statement as Basis for Award </a:t>
            </a:r>
            <a:r>
              <a:rPr lang="en-PH" sz="3000" dirty="0">
                <a:latin typeface="Tahoma" panose="020B0604030504040204" pitchFamily="34" charset="0"/>
                <a:ea typeface="Tahoma" panose="020B0604030504040204" pitchFamily="34" charset="0"/>
                <a:cs typeface="Tahoma" panose="020B0604030504040204" pitchFamily="34" charset="0"/>
              </a:rPr>
              <a:t>under the Negotiated Procurement </a:t>
            </a:r>
            <a:r>
              <a:rPr lang="en-PH" sz="3000" u="sng" dirty="0">
                <a:latin typeface="Tahoma" panose="020B0604030504040204" pitchFamily="34" charset="0"/>
                <a:ea typeface="Tahoma" panose="020B0604030504040204" pitchFamily="34" charset="0"/>
                <a:cs typeface="Tahoma" panose="020B0604030504040204" pitchFamily="34" charset="0"/>
              </a:rPr>
              <a:t>(Emergency Cases</a:t>
            </a:r>
            <a:r>
              <a:rPr lang="en-PH" sz="3000" dirty="0">
                <a:latin typeface="Tahoma" panose="020B0604030504040204" pitchFamily="34" charset="0"/>
                <a:ea typeface="Tahoma" panose="020B0604030504040204" pitchFamily="34" charset="0"/>
                <a:cs typeface="Tahoma" panose="020B0604030504040204" pitchFamily="34" charset="0"/>
              </a:rPr>
              <a:t>) Modality</a:t>
            </a:r>
            <a:endParaRPr lang="en-PH" sz="30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09400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6364" y="947385"/>
            <a:ext cx="9599272" cy="4963229"/>
          </a:xfrm>
        </p:spPr>
        <p:txBody>
          <a:bodyPr>
            <a:noAutofit/>
          </a:bodyPr>
          <a:lstStyle/>
          <a:p>
            <a:pPr algn="just"/>
            <a:r>
              <a:rPr lang="en-PH" sz="1800" dirty="0">
                <a:latin typeface="Tahoma" panose="020B0604030504040204" pitchFamily="34" charset="0"/>
                <a:ea typeface="Tahoma" panose="020B0604030504040204" pitchFamily="34" charset="0"/>
                <a:cs typeface="Tahoma" panose="020B0604030504040204" pitchFamily="34" charset="0"/>
              </a:rPr>
              <a:t>1. AMEND Item F of the General Guidelines of the Consolidated Guidelines for the Alternative Methods of Procurement or Annex H of the 2016 IRR of RA No. 9184 as follows:</a:t>
            </a:r>
          </a:p>
          <a:p>
            <a:pPr algn="just"/>
            <a:r>
              <a:rPr lang="en-PH" sz="1800" dirty="0">
                <a:latin typeface="Tahoma" panose="020B0604030504040204" pitchFamily="34" charset="0"/>
                <a:ea typeface="Tahoma" panose="020B0604030504040204" pitchFamily="34" charset="0"/>
                <a:cs typeface="Tahoma" panose="020B0604030504040204" pitchFamily="34" charset="0"/>
              </a:rPr>
              <a:t>	</a:t>
            </a:r>
            <a:r>
              <a:rPr lang="en-PH" sz="1800" b="1" dirty="0">
                <a:latin typeface="Tahoma" panose="020B0604030504040204" pitchFamily="34" charset="0"/>
                <a:ea typeface="Tahoma" panose="020B0604030504040204" pitchFamily="34" charset="0"/>
                <a:cs typeface="Tahoma" panose="020B0604030504040204" pitchFamily="34" charset="0"/>
              </a:rPr>
              <a:t>F. Documentary Requirements. </a:t>
            </a:r>
            <a:r>
              <a:rPr lang="en-PH" sz="1800" dirty="0">
                <a:latin typeface="Tahoma" panose="020B0604030504040204" pitchFamily="34" charset="0"/>
                <a:ea typeface="Tahoma" panose="020B0604030504040204" pitchFamily="34" charset="0"/>
                <a:cs typeface="Tahoma" panose="020B0604030504040204" pitchFamily="34" charset="0"/>
              </a:rPr>
              <a:t>The mandatory documents to be submitted by 	suppliers, manufacturers, 	distributors, contractors and consultants are enumerated 	in Appendix A of this Guidelines. </a:t>
            </a:r>
          </a:p>
          <a:p>
            <a:pPr algn="just"/>
            <a:r>
              <a:rPr lang="en-PH" sz="1800" dirty="0">
                <a:latin typeface="Tahoma" panose="020B0604030504040204" pitchFamily="34" charset="0"/>
                <a:ea typeface="Tahoma" panose="020B0604030504040204" pitchFamily="34" charset="0"/>
                <a:cs typeface="Tahoma" panose="020B0604030504040204" pitchFamily="34" charset="0"/>
              </a:rPr>
              <a:t>	</a:t>
            </a:r>
            <a:r>
              <a:rPr lang="en-PH" sz="1800" b="1" i="1" dirty="0">
                <a:latin typeface="Tahoma" panose="020B0604030504040204" pitchFamily="34" charset="0"/>
                <a:ea typeface="Tahoma" panose="020B0604030504040204" pitchFamily="34" charset="0"/>
                <a:cs typeface="Tahoma" panose="020B0604030504040204" pitchFamily="34" charset="0"/>
              </a:rPr>
              <a:t>(New)</a:t>
            </a:r>
          </a:p>
          <a:p>
            <a:pPr algn="just"/>
            <a:r>
              <a:rPr lang="en-PH" sz="1800" b="1" dirty="0">
                <a:latin typeface="Tahoma" panose="020B0604030504040204" pitchFamily="34" charset="0"/>
                <a:ea typeface="Tahoma" panose="020B0604030504040204" pitchFamily="34" charset="0"/>
                <a:cs typeface="Tahoma" panose="020B0604030504040204" pitchFamily="34" charset="0"/>
              </a:rPr>
              <a:t> 	</a:t>
            </a:r>
            <a:r>
              <a:rPr lang="en-PH" sz="1800" dirty="0">
                <a:latin typeface="Tahoma" panose="020B0604030504040204" pitchFamily="34" charset="0"/>
                <a:ea typeface="Tahoma" panose="020B0604030504040204" pitchFamily="34" charset="0"/>
                <a:cs typeface="Tahoma" panose="020B0604030504040204" pitchFamily="34" charset="0"/>
              </a:rPr>
              <a:t>In the case of Negotiated Procurement through Emergency Cases under 	Section 53.2 of the 2016 IRR of RA No. 9184, PEs are allowed to 	accept: </a:t>
            </a:r>
            <a:r>
              <a:rPr lang="en-PH" sz="1800" b="1" dirty="0">
                <a:latin typeface="Tahoma" panose="020B0604030504040204" pitchFamily="34" charset="0"/>
                <a:ea typeface="Tahoma" panose="020B0604030504040204" pitchFamily="34" charset="0"/>
                <a:cs typeface="Tahoma" panose="020B0604030504040204" pitchFamily="34" charset="0"/>
              </a:rPr>
              <a:t>(</a:t>
            </a:r>
            <a:r>
              <a:rPr lang="en-PH" sz="1800" b="1" dirty="0" err="1">
                <a:latin typeface="Tahoma" panose="020B0604030504040204" pitchFamily="34" charset="0"/>
                <a:ea typeface="Tahoma" panose="020B0604030504040204" pitchFamily="34" charset="0"/>
                <a:cs typeface="Tahoma" panose="020B0604030504040204" pitchFamily="34" charset="0"/>
              </a:rPr>
              <a:t>i</a:t>
            </a:r>
            <a:r>
              <a:rPr lang="en-PH" sz="1800" b="1" dirty="0">
                <a:latin typeface="Tahoma" panose="020B0604030504040204" pitchFamily="34" charset="0"/>
                <a:ea typeface="Tahoma" panose="020B0604030504040204" pitchFamily="34" charset="0"/>
                <a:cs typeface="Tahoma" panose="020B0604030504040204" pitchFamily="34" charset="0"/>
              </a:rPr>
              <a:t>) 	an expired Business or Mayor's permit with Official Receipt of 	renewal 	application, subject to submission of the Business or Mayor’s 	permit 	after award of contract; </a:t>
            </a:r>
            <a:r>
              <a:rPr lang="en-PH" sz="1800" dirty="0">
                <a:latin typeface="Tahoma" panose="020B0604030504040204" pitchFamily="34" charset="0"/>
                <a:ea typeface="Tahoma" panose="020B0604030504040204" pitchFamily="34" charset="0"/>
                <a:cs typeface="Tahoma" panose="020B0604030504040204" pitchFamily="34" charset="0"/>
              </a:rPr>
              <a:t>and</a:t>
            </a:r>
            <a:r>
              <a:rPr lang="en-PH" sz="1800" b="1" dirty="0">
                <a:latin typeface="Tahoma" panose="020B0604030504040204" pitchFamily="34" charset="0"/>
                <a:ea typeface="Tahoma" panose="020B0604030504040204" pitchFamily="34" charset="0"/>
                <a:cs typeface="Tahoma" panose="020B0604030504040204" pitchFamily="34" charset="0"/>
              </a:rPr>
              <a:t> (ii) 	an unnotarized Omnibus Sworn 	Statement subject to compliance therewith after award of contract;</a:t>
            </a:r>
            <a:r>
              <a:rPr lang="en-PH" sz="1800" dirty="0">
                <a:latin typeface="Tahoma" panose="020B0604030504040204" pitchFamily="34" charset="0"/>
                <a:ea typeface="Tahoma" panose="020B0604030504040204" pitchFamily="34" charset="0"/>
                <a:cs typeface="Tahoma" panose="020B0604030504040204" pitchFamily="34" charset="0"/>
              </a:rPr>
              <a:t> and </a:t>
            </a:r>
          </a:p>
        </p:txBody>
      </p:sp>
    </p:spTree>
    <p:extLst>
      <p:ext uri="{BB962C8B-B14F-4D97-AF65-F5344CB8AC3E}">
        <p14:creationId xmlns:p14="http://schemas.microsoft.com/office/powerpoint/2010/main" val="2280316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8BA6C-71D1-40E5-84C8-0EF8C5158AF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F87CA7-367C-4E56-B9F2-E46AC5960D4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7DC6886E-BF50-4DB2-82A9-B37C0E0B2E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365125"/>
            <a:ext cx="11798300" cy="56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6325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3628"/>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11-2020</a:t>
            </a:r>
          </a:p>
        </p:txBody>
      </p:sp>
      <p:sp>
        <p:nvSpPr>
          <p:cNvPr id="3" name="Subtitle 2"/>
          <p:cNvSpPr>
            <a:spLocks noGrp="1"/>
          </p:cNvSpPr>
          <p:nvPr>
            <p:ph type="subTitle" idx="1"/>
          </p:nvPr>
        </p:nvSpPr>
        <p:spPr>
          <a:xfrm>
            <a:off x="1524000" y="3098892"/>
            <a:ext cx="9144000" cy="1655762"/>
          </a:xfrm>
        </p:spPr>
        <p:txBody>
          <a:bodyPr>
            <a:noAutofit/>
          </a:bodyPr>
          <a:lstStyle/>
          <a:p>
            <a:r>
              <a:rPr lang="en-PH" sz="2800" dirty="0">
                <a:latin typeface="Tahoma" panose="020B0604030504040204" pitchFamily="34" charset="0"/>
                <a:ea typeface="Tahoma" panose="020B0604030504040204" pitchFamily="34" charset="0"/>
                <a:cs typeface="Tahoma" panose="020B0604030504040204" pitchFamily="34" charset="0"/>
              </a:rPr>
              <a:t>Approving the Electronic Submission of Annual Procurement Plans (</a:t>
            </a:r>
            <a:r>
              <a:rPr lang="en-PH" sz="2800" b="1" dirty="0">
                <a:latin typeface="Tahoma" panose="020B0604030504040204" pitchFamily="34" charset="0"/>
                <a:ea typeface="Tahoma" panose="020B0604030504040204" pitchFamily="34" charset="0"/>
                <a:cs typeface="Tahoma" panose="020B0604030504040204" pitchFamily="34" charset="0"/>
              </a:rPr>
              <a:t>APP</a:t>
            </a:r>
            <a:r>
              <a:rPr lang="en-PH" sz="2800" dirty="0">
                <a:latin typeface="Tahoma" panose="020B0604030504040204" pitchFamily="34" charset="0"/>
                <a:ea typeface="Tahoma" panose="020B0604030504040204" pitchFamily="34" charset="0"/>
                <a:cs typeface="Tahoma" panose="020B0604030504040204" pitchFamily="34" charset="0"/>
              </a:rPr>
              <a:t>), Procurement Monitoring Reports (</a:t>
            </a:r>
            <a:r>
              <a:rPr lang="en-PH" sz="2800" b="1" dirty="0">
                <a:latin typeface="Tahoma" panose="020B0604030504040204" pitchFamily="34" charset="0"/>
                <a:ea typeface="Tahoma" panose="020B0604030504040204" pitchFamily="34" charset="0"/>
                <a:cs typeface="Tahoma" panose="020B0604030504040204" pitchFamily="34" charset="0"/>
              </a:rPr>
              <a:t>PMR</a:t>
            </a:r>
            <a:r>
              <a:rPr lang="en-PH" sz="2800" dirty="0">
                <a:latin typeface="Tahoma" panose="020B0604030504040204" pitchFamily="34" charset="0"/>
                <a:ea typeface="Tahoma" panose="020B0604030504040204" pitchFamily="34" charset="0"/>
                <a:cs typeface="Tahoma" panose="020B0604030504040204" pitchFamily="34" charset="0"/>
              </a:rPr>
              <a:t>) and Agency Procurement Compliance and Performance Indicator (</a:t>
            </a:r>
            <a:r>
              <a:rPr lang="en-PH" sz="2800" b="1" dirty="0">
                <a:latin typeface="Tahoma" panose="020B0604030504040204" pitchFamily="34" charset="0"/>
                <a:ea typeface="Tahoma" panose="020B0604030504040204" pitchFamily="34" charset="0"/>
                <a:cs typeface="Tahoma" panose="020B0604030504040204" pitchFamily="34" charset="0"/>
              </a:rPr>
              <a:t>APCPI</a:t>
            </a:r>
            <a:r>
              <a:rPr lang="en-PH" sz="2800" dirty="0">
                <a:latin typeface="Tahoma" panose="020B0604030504040204" pitchFamily="34" charset="0"/>
                <a:ea typeface="Tahoma" panose="020B0604030504040204" pitchFamily="34" charset="0"/>
                <a:cs typeface="Tahoma" panose="020B0604030504040204" pitchFamily="34" charset="0"/>
              </a:rPr>
              <a:t>) Results</a:t>
            </a:r>
            <a:endParaRPr lang="en-PH" sz="28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2305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958960"/>
            <a:ext cx="9171008" cy="4940080"/>
          </a:xfrm>
        </p:spPr>
        <p:txBody>
          <a:bodyPr>
            <a:noAutofit/>
          </a:bodyPr>
          <a:lstStyle/>
          <a:p>
            <a:pPr marL="457200" indent="-457200" algn="just">
              <a:buAutoNum type="arabicPeriod"/>
            </a:pPr>
            <a:r>
              <a:rPr lang="en-PH" dirty="0">
                <a:latin typeface="Tahoma" panose="020B0604030504040204" pitchFamily="34" charset="0"/>
                <a:ea typeface="Tahoma" panose="020B0604030504040204" pitchFamily="34" charset="0"/>
                <a:cs typeface="Tahoma" panose="020B0604030504040204" pitchFamily="34" charset="0"/>
              </a:rPr>
              <a:t>APPROVE the mandatory </a:t>
            </a:r>
            <a:r>
              <a:rPr lang="en-PH" b="1" dirty="0">
                <a:latin typeface="Tahoma" panose="020B0604030504040204" pitchFamily="34" charset="0"/>
                <a:ea typeface="Tahoma" panose="020B0604030504040204" pitchFamily="34" charset="0"/>
                <a:cs typeface="Tahoma" panose="020B0604030504040204" pitchFamily="34" charset="0"/>
              </a:rPr>
              <a:t>submission of APPs, PMRs and APCPI Results through electronic mail</a:t>
            </a:r>
            <a:r>
              <a:rPr lang="en-PH" dirty="0">
                <a:latin typeface="Tahoma" panose="020B0604030504040204" pitchFamily="34" charset="0"/>
                <a:ea typeface="Tahoma" panose="020B0604030504040204" pitchFamily="34" charset="0"/>
                <a:cs typeface="Tahoma" panose="020B0604030504040204" pitchFamily="34" charset="0"/>
              </a:rPr>
              <a:t>, in both </a:t>
            </a:r>
            <a:r>
              <a:rPr lang="en-PH" u="sng" dirty="0">
                <a:latin typeface="Tahoma" panose="020B0604030504040204" pitchFamily="34" charset="0"/>
                <a:ea typeface="Tahoma" panose="020B0604030504040204" pitchFamily="34" charset="0"/>
                <a:cs typeface="Tahoma" panose="020B0604030504040204" pitchFamily="34" charset="0"/>
              </a:rPr>
              <a:t>Microsoft Excel and PDF file</a:t>
            </a:r>
            <a:r>
              <a:rPr lang="en-PH" dirty="0">
                <a:latin typeface="Tahoma" panose="020B0604030504040204" pitchFamily="34" charset="0"/>
                <a:ea typeface="Tahoma" panose="020B0604030504040204" pitchFamily="34" charset="0"/>
                <a:cs typeface="Tahoma" panose="020B0604030504040204" pitchFamily="34" charset="0"/>
              </a:rPr>
              <a:t>; </a:t>
            </a:r>
          </a:p>
          <a:p>
            <a:pPr marL="457200" indent="-457200" algn="just">
              <a:buAutoNum type="arabicPeriod"/>
            </a:pPr>
            <a:endParaRPr lang="en-PH" dirty="0">
              <a:latin typeface="Tahoma" panose="020B0604030504040204" pitchFamily="34" charset="0"/>
              <a:ea typeface="Tahoma" panose="020B0604030504040204" pitchFamily="34" charset="0"/>
              <a:cs typeface="Tahoma" panose="020B0604030504040204" pitchFamily="34" charset="0"/>
            </a:endParaRPr>
          </a:p>
          <a:p>
            <a:pPr marL="457200" indent="-457200" algn="just">
              <a:buAutoNum type="arabicPeriod"/>
            </a:pPr>
            <a:r>
              <a:rPr lang="en-PH" dirty="0">
                <a:latin typeface="Tahoma" panose="020B0604030504040204" pitchFamily="34" charset="0"/>
                <a:ea typeface="Tahoma" panose="020B0604030504040204" pitchFamily="34" charset="0"/>
                <a:cs typeface="Tahoma" panose="020B0604030504040204" pitchFamily="34" charset="0"/>
              </a:rPr>
              <a:t>APPROVE the </a:t>
            </a:r>
            <a:r>
              <a:rPr lang="en-PH" b="1" u="sng" dirty="0">
                <a:latin typeface="Tahoma" panose="020B0604030504040204" pitchFamily="34" charset="0"/>
                <a:ea typeface="Tahoma" panose="020B0604030504040204" pitchFamily="34" charset="0"/>
                <a:cs typeface="Tahoma" panose="020B0604030504040204" pitchFamily="34" charset="0"/>
              </a:rPr>
              <a:t>mandatory posting of the APPs and PMRs in the agency website</a:t>
            </a:r>
            <a:r>
              <a:rPr lang="en-PH" dirty="0">
                <a:latin typeface="Tahoma" panose="020B0604030504040204" pitchFamily="34" charset="0"/>
                <a:ea typeface="Tahoma" panose="020B0604030504040204" pitchFamily="34" charset="0"/>
                <a:cs typeface="Tahoma" panose="020B0604030504040204" pitchFamily="34" charset="0"/>
              </a:rPr>
              <a:t>. In case a PE does not have an agency website, the documents shall be </a:t>
            </a:r>
            <a:r>
              <a:rPr lang="en-PH" b="1" dirty="0">
                <a:latin typeface="Tahoma" panose="020B0604030504040204" pitchFamily="34" charset="0"/>
                <a:ea typeface="Tahoma" panose="020B0604030504040204" pitchFamily="34" charset="0"/>
                <a:cs typeface="Tahoma" panose="020B0604030504040204" pitchFamily="34" charset="0"/>
              </a:rPr>
              <a:t>posted in a </a:t>
            </a:r>
            <a:r>
              <a:rPr lang="en-PH" b="1" u="sng" dirty="0">
                <a:latin typeface="Tahoma" panose="020B0604030504040204" pitchFamily="34" charset="0"/>
                <a:ea typeface="Tahoma" panose="020B0604030504040204" pitchFamily="34" charset="0"/>
                <a:cs typeface="Tahoma" panose="020B0604030504040204" pitchFamily="34" charset="0"/>
              </a:rPr>
              <a:t>conspicuous place </a:t>
            </a:r>
            <a:r>
              <a:rPr lang="en-PH" b="1" dirty="0">
                <a:latin typeface="Tahoma" panose="020B0604030504040204" pitchFamily="34" charset="0"/>
                <a:ea typeface="Tahoma" panose="020B0604030504040204" pitchFamily="34" charset="0"/>
                <a:cs typeface="Tahoma" panose="020B0604030504040204" pitchFamily="34" charset="0"/>
              </a:rPr>
              <a:t>reserved for this purpose in the premises of the PE</a:t>
            </a:r>
            <a:r>
              <a:rPr lang="en-PH" dirty="0">
                <a:latin typeface="Tahoma" panose="020B0604030504040204" pitchFamily="34" charset="0"/>
                <a:ea typeface="Tahoma" panose="020B0604030504040204" pitchFamily="34" charset="0"/>
                <a:cs typeface="Tahoma" panose="020B0604030504040204" pitchFamily="34" charset="0"/>
              </a:rPr>
              <a:t>. In either case, the PE shall </a:t>
            </a:r>
            <a:r>
              <a:rPr lang="en-PH" b="1" dirty="0">
                <a:latin typeface="Tahoma" panose="020B0604030504040204" pitchFamily="34" charset="0"/>
                <a:ea typeface="Tahoma" panose="020B0604030504040204" pitchFamily="34" charset="0"/>
                <a:cs typeface="Tahoma" panose="020B0604030504040204" pitchFamily="34" charset="0"/>
              </a:rPr>
              <a:t>submit to the GPPB a certification indicating that it has complied with </a:t>
            </a:r>
            <a:r>
              <a:rPr lang="en-PH" b="1" u="sng" dirty="0">
                <a:latin typeface="Tahoma" panose="020B0604030504040204" pitchFamily="34" charset="0"/>
                <a:ea typeface="Tahoma" panose="020B0604030504040204" pitchFamily="34" charset="0"/>
                <a:cs typeface="Tahoma" panose="020B0604030504040204" pitchFamily="34" charset="0"/>
              </a:rPr>
              <a:t>either</a:t>
            </a:r>
            <a:r>
              <a:rPr lang="en-PH" b="1" dirty="0">
                <a:latin typeface="Tahoma" panose="020B0604030504040204" pitchFamily="34" charset="0"/>
                <a:ea typeface="Tahoma" panose="020B0604030504040204" pitchFamily="34" charset="0"/>
                <a:cs typeface="Tahoma" panose="020B0604030504040204" pitchFamily="34" charset="0"/>
              </a:rPr>
              <a:t> </a:t>
            </a:r>
            <a:r>
              <a:rPr lang="en-PH" dirty="0">
                <a:latin typeface="Tahoma" panose="020B0604030504040204" pitchFamily="34" charset="0"/>
                <a:ea typeface="Tahoma" panose="020B0604030504040204" pitchFamily="34" charset="0"/>
                <a:cs typeface="Tahoma" panose="020B0604030504040204" pitchFamily="34" charset="0"/>
              </a:rPr>
              <a:t>of the said posting requirements; </a:t>
            </a:r>
          </a:p>
        </p:txBody>
      </p:sp>
    </p:spTree>
    <p:extLst>
      <p:ext uri="{BB962C8B-B14F-4D97-AF65-F5344CB8AC3E}">
        <p14:creationId xmlns:p14="http://schemas.microsoft.com/office/powerpoint/2010/main" val="4475516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1356548"/>
            <a:ext cx="9171008" cy="4940080"/>
          </a:xfrm>
        </p:spPr>
        <p:txBody>
          <a:bodyPr>
            <a:noAutofit/>
          </a:bodyPr>
          <a:lstStyle/>
          <a:p>
            <a:pPr algn="just"/>
            <a:r>
              <a:rPr lang="en-PH" dirty="0">
                <a:latin typeface="Tahoma" panose="020B0604030504040204" pitchFamily="34" charset="0"/>
                <a:ea typeface="Tahoma" panose="020B0604030504040204" pitchFamily="34" charset="0"/>
                <a:cs typeface="Tahoma" panose="020B0604030504040204" pitchFamily="34" charset="0"/>
              </a:rPr>
              <a:t>3. ALLOW the </a:t>
            </a:r>
            <a:r>
              <a:rPr lang="en-PH" b="1" dirty="0">
                <a:latin typeface="Tahoma" panose="020B0604030504040204" pitchFamily="34" charset="0"/>
                <a:ea typeface="Tahoma" panose="020B0604030504040204" pitchFamily="34" charset="0"/>
                <a:cs typeface="Tahoma" panose="020B0604030504040204" pitchFamily="34" charset="0"/>
              </a:rPr>
              <a:t>GPPB-TSO to discontinue</a:t>
            </a:r>
            <a:r>
              <a:rPr lang="en-PH" dirty="0">
                <a:latin typeface="Tahoma" panose="020B0604030504040204" pitchFamily="34" charset="0"/>
                <a:ea typeface="Tahoma" panose="020B0604030504040204" pitchFamily="34" charset="0"/>
                <a:cs typeface="Tahoma" panose="020B0604030504040204" pitchFamily="34" charset="0"/>
              </a:rPr>
              <a:t>: (</a:t>
            </a:r>
            <a:r>
              <a:rPr lang="en-PH" dirty="0" err="1">
                <a:latin typeface="Tahoma" panose="020B0604030504040204" pitchFamily="34" charset="0"/>
                <a:ea typeface="Tahoma" panose="020B0604030504040204" pitchFamily="34" charset="0"/>
                <a:cs typeface="Tahoma" panose="020B0604030504040204" pitchFamily="34" charset="0"/>
              </a:rPr>
              <a:t>i</a:t>
            </a:r>
            <a:r>
              <a:rPr lang="en-PH" dirty="0">
                <a:latin typeface="Tahoma" panose="020B0604030504040204" pitchFamily="34" charset="0"/>
                <a:ea typeface="Tahoma" panose="020B0604030504040204" pitchFamily="34" charset="0"/>
                <a:cs typeface="Tahoma" panose="020B0604030504040204" pitchFamily="34" charset="0"/>
              </a:rPr>
              <a:t>) the receipt of the printed APPs, PMRs and APCPI Results that will be submitted by PEs; and (ii) the posting of the APPs and PMRs in the GPPB website; </a:t>
            </a:r>
          </a:p>
          <a:p>
            <a:pPr algn="just"/>
            <a:r>
              <a:rPr lang="en-PH" dirty="0">
                <a:latin typeface="Tahoma" panose="020B0604030504040204" pitchFamily="34" charset="0"/>
                <a:ea typeface="Tahoma" panose="020B0604030504040204" pitchFamily="34" charset="0"/>
                <a:cs typeface="Tahoma" panose="020B0604030504040204" pitchFamily="34" charset="0"/>
              </a:rPr>
              <a:t>5. APPROVE the Circular providing Guidelines in the Posting and Submission of APPs, PMRs and APCPI Results and the template for the abovementioned certification; and</a:t>
            </a:r>
          </a:p>
          <a:p>
            <a:pPr algn="just"/>
            <a:r>
              <a:rPr lang="en-PH" dirty="0">
                <a:latin typeface="Tahoma" panose="020B0604030504040204" pitchFamily="34" charset="0"/>
                <a:ea typeface="Tahoma" panose="020B0604030504040204" pitchFamily="34" charset="0"/>
                <a:cs typeface="Tahoma" panose="020B0604030504040204" pitchFamily="34" charset="0"/>
              </a:rPr>
              <a:t>6. APPROVE the amendment of Section 12.2 of the IRR to remove the phrase “printed and” in the provision.</a:t>
            </a:r>
            <a:endParaRPr lang="en-PH"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55944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3628"/>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12-2020</a:t>
            </a:r>
          </a:p>
        </p:txBody>
      </p:sp>
      <p:sp>
        <p:nvSpPr>
          <p:cNvPr id="3" name="Subtitle 2"/>
          <p:cNvSpPr>
            <a:spLocks noGrp="1"/>
          </p:cNvSpPr>
          <p:nvPr>
            <p:ph type="subTitle" idx="1"/>
          </p:nvPr>
        </p:nvSpPr>
        <p:spPr>
          <a:xfrm>
            <a:off x="1524000" y="3098892"/>
            <a:ext cx="9144000" cy="1655762"/>
          </a:xfrm>
        </p:spPr>
        <p:txBody>
          <a:bodyPr>
            <a:normAutofit/>
          </a:bodyPr>
          <a:lstStyle/>
          <a:p>
            <a:r>
              <a:rPr lang="en-PH" sz="2800" dirty="0">
                <a:latin typeface="Tahoma" panose="020B0604030504040204" pitchFamily="34" charset="0"/>
                <a:ea typeface="Tahoma" panose="020B0604030504040204" pitchFamily="34" charset="0"/>
                <a:cs typeface="Tahoma" panose="020B0604030504040204" pitchFamily="34" charset="0"/>
              </a:rPr>
              <a:t>Approving the </a:t>
            </a:r>
            <a:r>
              <a:rPr lang="en-PH" sz="2800" b="1" dirty="0">
                <a:latin typeface="Tahoma" panose="020B0604030504040204" pitchFamily="34" charset="0"/>
                <a:ea typeface="Tahoma" panose="020B0604030504040204" pitchFamily="34" charset="0"/>
                <a:cs typeface="Tahoma" panose="020B0604030504040204" pitchFamily="34" charset="0"/>
              </a:rPr>
              <a:t>Prescribed Form of the Certification </a:t>
            </a:r>
            <a:r>
              <a:rPr lang="en-PH" sz="2800" dirty="0">
                <a:latin typeface="Tahoma" panose="020B0604030504040204" pitchFamily="34" charset="0"/>
                <a:ea typeface="Tahoma" panose="020B0604030504040204" pitchFamily="34" charset="0"/>
                <a:cs typeface="Tahoma" panose="020B0604030504040204" pitchFamily="34" charset="0"/>
              </a:rPr>
              <a:t>Required for the Conduct of Electronic Submission and Receipt of Bids by the Procuring Entities </a:t>
            </a:r>
            <a:endParaRPr lang="en-PH" sz="28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94600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126"/>
          <p:cNvSpPr/>
          <p:nvPr/>
        </p:nvSpPr>
        <p:spPr>
          <a:xfrm>
            <a:off x="9144001" y="2203801"/>
            <a:ext cx="2924100" cy="3936900"/>
          </a:xfrm>
          <a:prstGeom prst="roundRect">
            <a:avLst>
              <a:gd name="adj" fmla="val 16667"/>
            </a:avLst>
          </a:prstGeom>
          <a:noFill/>
          <a:ln w="3810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1800"/>
              <a:buFont typeface="Arial"/>
              <a:buNone/>
            </a:pPr>
            <a:endParaRPr sz="1800" b="0" i="0" u="none" strike="noStrike" cap="none">
              <a:solidFill>
                <a:srgbClr val="002060"/>
              </a:solidFill>
              <a:latin typeface="Arial"/>
              <a:ea typeface="Arial"/>
              <a:cs typeface="Arial"/>
              <a:sym typeface="Arial"/>
            </a:endParaRPr>
          </a:p>
          <a:p>
            <a:pPr marL="0" marR="0" lvl="1" indent="0" algn="ctr" rtl="0">
              <a:lnSpc>
                <a:spcPct val="100000"/>
              </a:lnSpc>
              <a:spcBef>
                <a:spcPts val="0"/>
              </a:spcBef>
              <a:spcAft>
                <a:spcPts val="0"/>
              </a:spcAft>
              <a:buClr>
                <a:srgbClr val="000000"/>
              </a:buClr>
              <a:buSzPts val="2000"/>
              <a:buFont typeface="Arial"/>
              <a:buNone/>
            </a:pPr>
            <a:r>
              <a:rPr lang="en-US" sz="2000" b="0" i="0" u="none" strike="noStrike" cap="none">
                <a:solidFill>
                  <a:srgbClr val="002060"/>
                </a:solidFill>
                <a:latin typeface="Arial"/>
                <a:ea typeface="Arial"/>
                <a:cs typeface="Arial"/>
                <a:sym typeface="Arial"/>
              </a:rPr>
              <a:t>Capable of </a:t>
            </a:r>
            <a:r>
              <a:rPr lang="en-US" sz="2000" b="1" i="0" u="none" strike="noStrike" cap="none">
                <a:solidFill>
                  <a:srgbClr val="C00000"/>
                </a:solidFill>
                <a:latin typeface="Arial"/>
                <a:ea typeface="Arial"/>
                <a:cs typeface="Arial"/>
                <a:sym typeface="Arial"/>
              </a:rPr>
              <a:t>generating an audit trail of transactions </a:t>
            </a:r>
            <a:r>
              <a:rPr lang="en-US" sz="2000" b="0" i="0" u="none" strike="noStrike" cap="none">
                <a:solidFill>
                  <a:srgbClr val="002060"/>
                </a:solidFill>
                <a:latin typeface="Arial"/>
                <a:ea typeface="Arial"/>
                <a:cs typeface="Arial"/>
                <a:sym typeface="Arial"/>
              </a:rPr>
              <a:t>to ensure the security, integrity and authenticity of bid submissions</a:t>
            </a:r>
            <a:endParaRPr sz="20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2" name="Google Shape;862;p126"/>
          <p:cNvSpPr/>
          <p:nvPr/>
        </p:nvSpPr>
        <p:spPr>
          <a:xfrm>
            <a:off x="0" y="219074"/>
            <a:ext cx="12192000" cy="1047900"/>
          </a:xfrm>
          <a:prstGeom prst="rect">
            <a:avLst/>
          </a:prstGeom>
          <a:solidFill>
            <a:srgbClr val="21409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863" name="Google Shape;863;p126"/>
          <p:cNvSpPr/>
          <p:nvPr/>
        </p:nvSpPr>
        <p:spPr>
          <a:xfrm>
            <a:off x="367225" y="1599952"/>
            <a:ext cx="8954700" cy="447900"/>
          </a:xfrm>
          <a:prstGeom prst="rect">
            <a:avLst/>
          </a:prstGeom>
          <a:noFill/>
          <a:ln>
            <a:noFill/>
          </a:ln>
        </p:spPr>
        <p:txBody>
          <a:bodyPr spcFirstLastPara="1" wrap="square" lIns="91425" tIns="45700" rIns="91425" bIns="45700" anchor="t" anchorCtr="0">
            <a:noAutofit/>
          </a:bodyPr>
          <a:lstStyle/>
          <a:p>
            <a:pPr marL="800100" marR="0" lvl="0" indent="-254000" algn="just" rtl="0">
              <a:lnSpc>
                <a:spcPct val="100000"/>
              </a:lnSpc>
              <a:spcBef>
                <a:spcPts val="0"/>
              </a:spcBef>
              <a:spcAft>
                <a:spcPts val="0"/>
              </a:spcAft>
              <a:buClr>
                <a:srgbClr val="000000"/>
              </a:buClr>
              <a:buSzPts val="1800"/>
              <a:buFont typeface="Calibri"/>
              <a:buNone/>
            </a:pPr>
            <a:endParaRPr sz="1800" b="0" i="0" u="none" strike="noStrike" cap="none">
              <a:solidFill>
                <a:srgbClr val="002060"/>
              </a:solidFill>
              <a:latin typeface="Arial"/>
              <a:ea typeface="Arial"/>
              <a:cs typeface="Arial"/>
              <a:sym typeface="Arial"/>
            </a:endParaRPr>
          </a:p>
        </p:txBody>
      </p:sp>
      <p:sp>
        <p:nvSpPr>
          <p:cNvPr id="864" name="Google Shape;864;p126"/>
          <p:cNvSpPr txBox="1"/>
          <p:nvPr/>
        </p:nvSpPr>
        <p:spPr>
          <a:xfrm>
            <a:off x="8747718" y="3148801"/>
            <a:ext cx="184800" cy="30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000000"/>
              </a:solidFill>
              <a:latin typeface="Arial"/>
              <a:ea typeface="Arial"/>
              <a:cs typeface="Arial"/>
              <a:sym typeface="Arial"/>
            </a:endParaRPr>
          </a:p>
        </p:txBody>
      </p:sp>
      <p:grpSp>
        <p:nvGrpSpPr>
          <p:cNvPr id="865" name="Google Shape;865;p126"/>
          <p:cNvGrpSpPr/>
          <p:nvPr/>
        </p:nvGrpSpPr>
        <p:grpSpPr>
          <a:xfrm>
            <a:off x="1244026" y="2247990"/>
            <a:ext cx="7682124" cy="3011400"/>
            <a:chOff x="1119248" y="2494310"/>
            <a:chExt cx="7682124" cy="3011400"/>
          </a:xfrm>
        </p:grpSpPr>
        <p:sp>
          <p:nvSpPr>
            <p:cNvPr id="866" name="Google Shape;866;p126"/>
            <p:cNvSpPr/>
            <p:nvPr/>
          </p:nvSpPr>
          <p:spPr>
            <a:xfrm>
              <a:off x="6666872" y="2820172"/>
              <a:ext cx="2134500" cy="2134800"/>
            </a:xfrm>
            <a:prstGeom prst="roundRect">
              <a:avLst>
                <a:gd name="adj" fmla="val 16667"/>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7" name="Google Shape;867;p126"/>
            <p:cNvSpPr/>
            <p:nvPr/>
          </p:nvSpPr>
          <p:spPr>
            <a:xfrm>
              <a:off x="6737744" y="2891347"/>
              <a:ext cx="1992737" cy="1992524"/>
            </a:xfrm>
            <a:custGeom>
              <a:avLst/>
              <a:gdLst/>
              <a:ahLst/>
              <a:cxnLst/>
              <a:rect l="l" t="t" r="r" b="b"/>
              <a:pathLst>
                <a:path w="1992737" h="1992524" extrusionOk="0">
                  <a:moveTo>
                    <a:pt x="0" y="996262"/>
                  </a:moveTo>
                  <a:cubicBezTo>
                    <a:pt x="0" y="446042"/>
                    <a:pt x="446090" y="0"/>
                    <a:pt x="996369" y="0"/>
                  </a:cubicBezTo>
                  <a:cubicBezTo>
                    <a:pt x="1546648" y="0"/>
                    <a:pt x="1992738" y="446042"/>
                    <a:pt x="1992738" y="996262"/>
                  </a:cubicBezTo>
                  <a:cubicBezTo>
                    <a:pt x="1992738" y="1546482"/>
                    <a:pt x="1546648" y="1992524"/>
                    <a:pt x="996369" y="1992524"/>
                  </a:cubicBezTo>
                  <a:cubicBezTo>
                    <a:pt x="446090" y="1992524"/>
                    <a:pt x="0" y="1546482"/>
                    <a:pt x="0" y="996262"/>
                  </a:cubicBezTo>
                  <a:close/>
                </a:path>
              </a:pathLst>
            </a:custGeom>
            <a:solidFill>
              <a:schemeClr val="lt1">
                <a:alpha val="88235"/>
              </a:schemeClr>
            </a:solidFill>
            <a:ln w="25400" cap="flat" cmpd="sng">
              <a:solidFill>
                <a:schemeClr val="accent1"/>
              </a:solidFill>
              <a:prstDash val="solid"/>
              <a:round/>
              <a:headEnd type="none" w="sm" len="sm"/>
              <a:tailEnd type="none" w="sm" len="sm"/>
            </a:ln>
          </p:spPr>
          <p:txBody>
            <a:bodyPr spcFirstLastPara="1" wrap="square" lIns="305175" tIns="305000" rIns="305175" bIns="305000" anchor="ctr" anchorCtr="0">
              <a:noAutofit/>
            </a:bodyPr>
            <a:lstStyle/>
            <a:p>
              <a:pPr marL="0" marR="0" lvl="0" indent="0" algn="ctr" rtl="0">
                <a:lnSpc>
                  <a:spcPct val="90000"/>
                </a:lnSpc>
                <a:spcBef>
                  <a:spcPts val="0"/>
                </a:spcBef>
                <a:spcAft>
                  <a:spcPts val="0"/>
                </a:spcAft>
                <a:buClr>
                  <a:schemeClr val="dk1"/>
                </a:buClr>
                <a:buSzPts val="1600"/>
                <a:buFont typeface="Arial"/>
                <a:buNone/>
              </a:pPr>
              <a:r>
                <a:rPr lang="en-US" sz="1600" b="1" i="0" u="none" strike="noStrike" cap="none">
                  <a:solidFill>
                    <a:schemeClr val="dk1"/>
                  </a:solidFill>
                  <a:latin typeface="Arial"/>
                  <a:ea typeface="Arial"/>
                  <a:cs typeface="Arial"/>
                  <a:sym typeface="Arial"/>
                </a:rPr>
                <a:t> PASSWORD-PROTECTED BIDDING DOCUMENTS </a:t>
              </a:r>
              <a:endParaRPr sz="1600" b="0" i="0" u="none" strike="noStrike" cap="none">
                <a:solidFill>
                  <a:schemeClr val="dk1"/>
                </a:solidFill>
                <a:latin typeface="Arial"/>
                <a:ea typeface="Arial"/>
                <a:cs typeface="Arial"/>
                <a:sym typeface="Arial"/>
              </a:endParaRPr>
            </a:p>
          </p:txBody>
        </p:sp>
        <p:sp>
          <p:nvSpPr>
            <p:cNvPr id="868" name="Google Shape;868;p126"/>
            <p:cNvSpPr/>
            <p:nvPr/>
          </p:nvSpPr>
          <p:spPr>
            <a:xfrm rot="2700000">
              <a:off x="3622957" y="2935319"/>
              <a:ext cx="2129381" cy="212938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69" name="Google Shape;869;p126"/>
            <p:cNvSpPr/>
            <p:nvPr/>
          </p:nvSpPr>
          <p:spPr>
            <a:xfrm>
              <a:off x="3691279" y="3003904"/>
              <a:ext cx="1992737" cy="1992524"/>
            </a:xfrm>
            <a:custGeom>
              <a:avLst/>
              <a:gdLst/>
              <a:ahLst/>
              <a:cxnLst/>
              <a:rect l="l" t="t" r="r" b="b"/>
              <a:pathLst>
                <a:path w="1992737" h="1992524" extrusionOk="0">
                  <a:moveTo>
                    <a:pt x="0" y="996262"/>
                  </a:moveTo>
                  <a:cubicBezTo>
                    <a:pt x="0" y="446042"/>
                    <a:pt x="446090" y="0"/>
                    <a:pt x="996369" y="0"/>
                  </a:cubicBezTo>
                  <a:cubicBezTo>
                    <a:pt x="1546648" y="0"/>
                    <a:pt x="1992738" y="446042"/>
                    <a:pt x="1992738" y="996262"/>
                  </a:cubicBezTo>
                  <a:cubicBezTo>
                    <a:pt x="1992738" y="1546482"/>
                    <a:pt x="1546648" y="1992524"/>
                    <a:pt x="996369" y="1992524"/>
                  </a:cubicBezTo>
                  <a:cubicBezTo>
                    <a:pt x="446090" y="1992524"/>
                    <a:pt x="0" y="1546482"/>
                    <a:pt x="0" y="996262"/>
                  </a:cubicBezTo>
                  <a:close/>
                </a:path>
              </a:pathLst>
            </a:custGeom>
            <a:solidFill>
              <a:schemeClr val="lt1">
                <a:alpha val="88235"/>
              </a:schemeClr>
            </a:solidFill>
            <a:ln w="25400" cap="flat" cmpd="sng">
              <a:solidFill>
                <a:schemeClr val="accent1"/>
              </a:solidFill>
              <a:prstDash val="solid"/>
              <a:round/>
              <a:headEnd type="none" w="sm" len="sm"/>
              <a:tailEnd type="none" w="sm" len="sm"/>
            </a:ln>
          </p:spPr>
          <p:txBody>
            <a:bodyPr spcFirstLastPara="1" wrap="square" lIns="310275" tIns="310100" rIns="310275" bIns="310075"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Password Protection </a:t>
              </a:r>
              <a:endParaRPr sz="2000" b="0" i="0" u="none" strike="noStrike" cap="none">
                <a:solidFill>
                  <a:schemeClr val="dk1"/>
                </a:solidFill>
                <a:latin typeface="Arial"/>
                <a:ea typeface="Arial"/>
                <a:cs typeface="Arial"/>
                <a:sym typeface="Arial"/>
              </a:endParaRPr>
            </a:p>
          </p:txBody>
        </p:sp>
        <p:sp>
          <p:nvSpPr>
            <p:cNvPr id="870" name="Google Shape;870;p126"/>
            <p:cNvSpPr/>
            <p:nvPr/>
          </p:nvSpPr>
          <p:spPr>
            <a:xfrm rot="2700000">
              <a:off x="1560257" y="2935320"/>
              <a:ext cx="2129381" cy="2129381"/>
            </a:xfrm>
            <a:prstGeom prst="teardrop">
              <a:avLst>
                <a:gd name="adj" fmla="val 10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871" name="Google Shape;871;p126"/>
            <p:cNvSpPr/>
            <p:nvPr/>
          </p:nvSpPr>
          <p:spPr>
            <a:xfrm>
              <a:off x="1628579" y="3003905"/>
              <a:ext cx="1992737" cy="1992524"/>
            </a:xfrm>
            <a:custGeom>
              <a:avLst/>
              <a:gdLst/>
              <a:ahLst/>
              <a:cxnLst/>
              <a:rect l="l" t="t" r="r" b="b"/>
              <a:pathLst>
                <a:path w="1992737" h="1992524" extrusionOk="0">
                  <a:moveTo>
                    <a:pt x="0" y="996262"/>
                  </a:moveTo>
                  <a:cubicBezTo>
                    <a:pt x="0" y="446042"/>
                    <a:pt x="446090" y="0"/>
                    <a:pt x="996369" y="0"/>
                  </a:cubicBezTo>
                  <a:cubicBezTo>
                    <a:pt x="1546648" y="0"/>
                    <a:pt x="1992738" y="446042"/>
                    <a:pt x="1992738" y="996262"/>
                  </a:cubicBezTo>
                  <a:cubicBezTo>
                    <a:pt x="1992738" y="1546482"/>
                    <a:pt x="1546648" y="1992524"/>
                    <a:pt x="996369" y="1992524"/>
                  </a:cubicBezTo>
                  <a:cubicBezTo>
                    <a:pt x="446090" y="1992524"/>
                    <a:pt x="0" y="1546482"/>
                    <a:pt x="0" y="996262"/>
                  </a:cubicBezTo>
                  <a:close/>
                </a:path>
              </a:pathLst>
            </a:custGeom>
            <a:solidFill>
              <a:schemeClr val="lt1">
                <a:alpha val="88235"/>
              </a:schemeClr>
            </a:solidFill>
            <a:ln w="25400" cap="flat" cmpd="sng">
              <a:solidFill>
                <a:schemeClr val="accent1"/>
              </a:solidFill>
              <a:prstDash val="solid"/>
              <a:round/>
              <a:headEnd type="none" w="sm" len="sm"/>
              <a:tailEnd type="none" w="sm" len="sm"/>
            </a:ln>
          </p:spPr>
          <p:txBody>
            <a:bodyPr spcFirstLastPara="1" wrap="square" lIns="310275" tIns="310100" rIns="310275" bIns="310075" anchor="ctr" anchorCtr="0">
              <a:noAutofit/>
            </a:bodyPr>
            <a:lstStyle/>
            <a:p>
              <a:pPr marL="0" marR="0" lvl="0" indent="0" algn="ctr" rtl="0">
                <a:lnSpc>
                  <a:spcPct val="90000"/>
                </a:lnSpc>
                <a:spcBef>
                  <a:spcPts val="0"/>
                </a:spcBef>
                <a:spcAft>
                  <a:spcPts val="0"/>
                </a:spcAft>
                <a:buClr>
                  <a:schemeClr val="dk1"/>
                </a:buClr>
                <a:buSzPts val="2000"/>
                <a:buFont typeface="Arial"/>
                <a:buNone/>
              </a:pPr>
              <a:r>
                <a:rPr lang="en-US" sz="2000" b="0" i="0" u="none" strike="noStrike" cap="none">
                  <a:solidFill>
                    <a:schemeClr val="dk1"/>
                  </a:solidFill>
                  <a:latin typeface="Arial"/>
                  <a:ea typeface="Arial"/>
                  <a:cs typeface="Arial"/>
                  <a:sym typeface="Arial"/>
                </a:rPr>
                <a:t>Archive Format </a:t>
              </a:r>
              <a:r>
                <a:rPr lang="en-US" sz="1800" b="0" i="0" u="none" strike="noStrike" cap="none">
                  <a:solidFill>
                    <a:schemeClr val="dk1"/>
                  </a:solidFill>
                  <a:latin typeface="Arial"/>
                  <a:ea typeface="Arial"/>
                  <a:cs typeface="Arial"/>
                  <a:sym typeface="Arial"/>
                </a:rPr>
                <a:t>Compression </a:t>
              </a:r>
              <a:endParaRPr sz="1800" b="0" i="0" u="none" strike="noStrike" cap="none">
                <a:solidFill>
                  <a:schemeClr val="dk1"/>
                </a:solidFill>
                <a:latin typeface="Arial"/>
                <a:ea typeface="Arial"/>
                <a:cs typeface="Arial"/>
                <a:sym typeface="Arial"/>
              </a:endParaRPr>
            </a:p>
          </p:txBody>
        </p:sp>
      </p:grpSp>
      <p:sp>
        <p:nvSpPr>
          <p:cNvPr id="872" name="Google Shape;872;p126"/>
          <p:cNvSpPr/>
          <p:nvPr/>
        </p:nvSpPr>
        <p:spPr>
          <a:xfrm>
            <a:off x="3476002" y="3148801"/>
            <a:ext cx="779424" cy="884070"/>
          </a:xfrm>
          <a:prstGeom prst="ellipse">
            <a:avLst/>
          </a:prstGeom>
          <a:solidFill>
            <a:srgbClr val="DAE5F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Noto Sans Symbols"/>
              <a:buNone/>
            </a:pPr>
            <a:r>
              <a:rPr lang="en-US" sz="3600" b="1" i="0" u="none" strike="noStrike" cap="none">
                <a:solidFill>
                  <a:srgbClr val="000000"/>
                </a:solidFill>
                <a:latin typeface="Times New Roman"/>
                <a:ea typeface="Times New Roman"/>
                <a:cs typeface="Times New Roman"/>
                <a:sym typeface="Times New Roman"/>
              </a:rPr>
              <a:t>&amp;</a:t>
            </a:r>
            <a:endParaRPr sz="3600" b="1" i="0" u="none" strike="noStrike" cap="none">
              <a:solidFill>
                <a:srgbClr val="000000"/>
              </a:solidFill>
              <a:latin typeface="Times New Roman"/>
              <a:ea typeface="Times New Roman"/>
              <a:cs typeface="Times New Roman"/>
              <a:sym typeface="Times New Roman"/>
            </a:endParaRPr>
          </a:p>
        </p:txBody>
      </p:sp>
      <p:pic>
        <p:nvPicPr>
          <p:cNvPr id="873" name="Google Shape;873;p126" descr="Size Icon Key PNG Transparent Background, Free Download #26599 ..."/>
          <p:cNvPicPr preferRelativeResize="0"/>
          <p:nvPr/>
        </p:nvPicPr>
        <p:blipFill rotWithShape="1">
          <a:blip r:embed="rId3">
            <a:alphaModFix/>
          </a:blip>
          <a:srcRect/>
          <a:stretch/>
        </p:blipFill>
        <p:spPr>
          <a:xfrm>
            <a:off x="5875012" y="2961730"/>
            <a:ext cx="1146501" cy="1445696"/>
          </a:xfrm>
          <a:prstGeom prst="rect">
            <a:avLst/>
          </a:prstGeom>
          <a:noFill/>
          <a:ln>
            <a:noFill/>
          </a:ln>
        </p:spPr>
      </p:pic>
      <p:pic>
        <p:nvPicPr>
          <p:cNvPr id="874" name="Google Shape;874;p126"/>
          <p:cNvPicPr preferRelativeResize="0"/>
          <p:nvPr/>
        </p:nvPicPr>
        <p:blipFill rotWithShape="1">
          <a:blip r:embed="rId4">
            <a:alphaModFix/>
          </a:blip>
          <a:srcRect/>
          <a:stretch/>
        </p:blipFill>
        <p:spPr>
          <a:xfrm>
            <a:off x="287419" y="2791962"/>
            <a:ext cx="2055012" cy="1712306"/>
          </a:xfrm>
          <a:prstGeom prst="rect">
            <a:avLst/>
          </a:prstGeom>
          <a:noFill/>
          <a:ln>
            <a:noFill/>
          </a:ln>
        </p:spPr>
      </p:pic>
      <p:pic>
        <p:nvPicPr>
          <p:cNvPr id="875" name="Google Shape;875;p126" descr="Audit Trail | ESKADENIA"/>
          <p:cNvPicPr preferRelativeResize="0"/>
          <p:nvPr/>
        </p:nvPicPr>
        <p:blipFill rotWithShape="1">
          <a:blip r:embed="rId5">
            <a:alphaModFix/>
          </a:blip>
          <a:srcRect/>
          <a:stretch/>
        </p:blipFill>
        <p:spPr>
          <a:xfrm>
            <a:off x="9488077" y="2203149"/>
            <a:ext cx="2236022" cy="1604346"/>
          </a:xfrm>
          <a:prstGeom prst="rect">
            <a:avLst/>
          </a:prstGeom>
          <a:noFill/>
          <a:ln>
            <a:noFill/>
          </a:ln>
        </p:spPr>
      </p:pic>
      <p:sp>
        <p:nvSpPr>
          <p:cNvPr id="876" name="Google Shape;876;p126"/>
          <p:cNvSpPr txBox="1"/>
          <p:nvPr/>
        </p:nvSpPr>
        <p:spPr>
          <a:xfrm>
            <a:off x="367225" y="5016444"/>
            <a:ext cx="8645100" cy="1014900"/>
          </a:xfrm>
          <a:prstGeom prst="rect">
            <a:avLst/>
          </a:prstGeom>
          <a:solidFill>
            <a:srgbClr val="EDEDED"/>
          </a:solidFill>
          <a:ln>
            <a:noFill/>
          </a:ln>
        </p:spPr>
        <p:txBody>
          <a:bodyPr spcFirstLastPara="1" wrap="square" lIns="91425" tIns="45700" rIns="91425" bIns="45700" anchor="ctr" anchorCtr="0">
            <a:noAutofit/>
          </a:bodyPr>
          <a:lstStyle/>
          <a:p>
            <a:pPr marL="0" marR="0" lvl="1" indent="0" algn="ctr" rtl="0">
              <a:lnSpc>
                <a:spcPct val="100000"/>
              </a:lnSpc>
              <a:spcBef>
                <a:spcPts val="0"/>
              </a:spcBef>
              <a:spcAft>
                <a:spcPts val="0"/>
              </a:spcAft>
              <a:buClr>
                <a:srgbClr val="002060"/>
              </a:buClr>
              <a:buSzPts val="2000"/>
              <a:buFont typeface="Arial"/>
              <a:buNone/>
            </a:pPr>
            <a:r>
              <a:rPr lang="en-US" sz="2000" b="0" i="0" u="none" strike="noStrike" cap="none" dirty="0">
                <a:solidFill>
                  <a:srgbClr val="002060"/>
                </a:solidFill>
                <a:latin typeface="Arial"/>
                <a:ea typeface="Arial"/>
                <a:cs typeface="Arial"/>
                <a:sym typeface="Arial"/>
              </a:rPr>
              <a:t>Upon receipt of the first and second envelopes, PEs shall </a:t>
            </a:r>
            <a:r>
              <a:rPr lang="en-US" sz="2000" b="1" i="0" u="none" strike="noStrike" cap="none" dirty="0">
                <a:solidFill>
                  <a:srgbClr val="C00000"/>
                </a:solidFill>
                <a:latin typeface="Arial"/>
                <a:ea typeface="Arial"/>
                <a:cs typeface="Arial"/>
                <a:sym typeface="Arial"/>
              </a:rPr>
              <a:t>generate a Bid receipt page for the official time of submission</a:t>
            </a:r>
            <a:r>
              <a:rPr lang="en-US" sz="2000" b="0" i="0" u="none" strike="noStrike" cap="none" dirty="0">
                <a:solidFill>
                  <a:srgbClr val="C00000"/>
                </a:solidFill>
                <a:latin typeface="Arial"/>
                <a:ea typeface="Arial"/>
                <a:cs typeface="Arial"/>
                <a:sym typeface="Arial"/>
              </a:rPr>
              <a:t> </a:t>
            </a:r>
            <a:r>
              <a:rPr lang="en-US" sz="2000" b="0" i="0" u="none" strike="noStrike" cap="none" dirty="0">
                <a:solidFill>
                  <a:srgbClr val="002060"/>
                </a:solidFill>
                <a:latin typeface="Arial"/>
                <a:ea typeface="Arial"/>
                <a:cs typeface="Arial"/>
                <a:sym typeface="Arial"/>
              </a:rPr>
              <a:t>which can be saved or printed by the bidder</a:t>
            </a:r>
            <a:endParaRPr sz="2000" b="1" i="0" u="none" strike="noStrike" cap="none" dirty="0">
              <a:solidFill>
                <a:srgbClr val="C55A11"/>
              </a:solidFill>
              <a:latin typeface="Arial"/>
              <a:ea typeface="Arial"/>
              <a:cs typeface="Arial"/>
              <a:sym typeface="Arial"/>
            </a:endParaRPr>
          </a:p>
        </p:txBody>
      </p:sp>
      <p:sp>
        <p:nvSpPr>
          <p:cNvPr id="877" name="Google Shape;877;p126"/>
          <p:cNvSpPr/>
          <p:nvPr/>
        </p:nvSpPr>
        <p:spPr>
          <a:xfrm>
            <a:off x="4379091" y="4305054"/>
            <a:ext cx="4368600" cy="665100"/>
          </a:xfrm>
          <a:prstGeom prst="rect">
            <a:avLst/>
          </a:prstGeom>
          <a:solidFill>
            <a:srgbClr val="FFFF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600" b="1" i="1" u="none" strike="noStrike" cap="none">
                <a:solidFill>
                  <a:schemeClr val="dk1"/>
                </a:solidFill>
                <a:latin typeface="Arial"/>
                <a:ea typeface="Arial"/>
                <a:cs typeface="Arial"/>
                <a:sym typeface="Arial"/>
              </a:rPr>
              <a:t>Passwords shall be disclosed by the Bidders only during the actual bid opening</a:t>
            </a:r>
            <a:endParaRPr sz="1600" b="1" i="1" u="none" strike="noStrike" cap="none">
              <a:solidFill>
                <a:schemeClr val="dk1"/>
              </a:solidFill>
              <a:latin typeface="Arial"/>
              <a:ea typeface="Arial"/>
              <a:cs typeface="Arial"/>
              <a:sym typeface="Arial"/>
            </a:endParaRPr>
          </a:p>
        </p:txBody>
      </p:sp>
      <p:sp>
        <p:nvSpPr>
          <p:cNvPr id="878" name="Google Shape;878;p126"/>
          <p:cNvSpPr txBox="1"/>
          <p:nvPr/>
        </p:nvSpPr>
        <p:spPr>
          <a:xfrm>
            <a:off x="175375" y="441018"/>
            <a:ext cx="11896800" cy="1169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500"/>
              <a:buFont typeface="Arial"/>
              <a:buNone/>
            </a:pPr>
            <a:r>
              <a:rPr lang="en-US" sz="3500" b="1" i="0" u="none" strike="noStrike" cap="none">
                <a:solidFill>
                  <a:srgbClr val="FFFFFF"/>
                </a:solidFill>
                <a:latin typeface="Arial"/>
                <a:ea typeface="Arial"/>
                <a:cs typeface="Arial"/>
                <a:sym typeface="Arial"/>
              </a:rPr>
              <a:t>Electronic Submission And Receipt Of Bids</a:t>
            </a:r>
            <a:endParaRPr sz="1400" b="0" i="0" u="none" strike="noStrike" cap="none">
              <a:solidFill>
                <a:srgbClr val="000000"/>
              </a:solidFill>
              <a:latin typeface="Arial"/>
              <a:ea typeface="Arial"/>
              <a:cs typeface="Arial"/>
              <a:sym typeface="Arial"/>
            </a:endParaRPr>
          </a:p>
        </p:txBody>
      </p:sp>
      <p:sp>
        <p:nvSpPr>
          <p:cNvPr id="879" name="Google Shape;879;p126"/>
          <p:cNvSpPr/>
          <p:nvPr/>
        </p:nvSpPr>
        <p:spPr>
          <a:xfrm>
            <a:off x="107801" y="1439457"/>
            <a:ext cx="11174400" cy="560168"/>
          </a:xfrm>
          <a:prstGeom prst="roundRect">
            <a:avLst>
              <a:gd name="adj" fmla="val 16667"/>
            </a:avLst>
          </a:prstGeom>
          <a:solidFill>
            <a:srgbClr val="002060"/>
          </a:solidFill>
          <a:ln w="19050"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F2F2F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F2F2F2"/>
                </a:solidFill>
                <a:latin typeface="Arial"/>
                <a:ea typeface="Arial"/>
                <a:cs typeface="Arial"/>
                <a:sym typeface="Arial"/>
              </a:rPr>
              <a:t>SUBMISSION THROUGH ANY ELECTRONIC MEANS AVAILABLE</a:t>
            </a:r>
            <a:endParaRPr sz="2400" b="0" i="0" u="none" strike="noStrike" cap="none">
              <a:solidFill>
                <a:srgbClr val="F2F2F2"/>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400" b="1" i="0" u="none" strike="noStrike" cap="none">
              <a:solidFill>
                <a:srgbClr val="F2F2F2"/>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descr="Text, letter&#10;&#10;Description automatically generated">
            <a:extLst>
              <a:ext uri="{FF2B5EF4-FFF2-40B4-BE49-F238E27FC236}">
                <a16:creationId xmlns:a16="http://schemas.microsoft.com/office/drawing/2014/main" id="{AA8DC45E-55C6-7E0F-892A-08040EFFAB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842" y="162045"/>
            <a:ext cx="11646569" cy="6527513"/>
          </a:xfrm>
          <a:prstGeom prst="rect">
            <a:avLst/>
          </a:prstGeom>
        </p:spPr>
      </p:pic>
    </p:spTree>
    <p:extLst>
      <p:ext uri="{BB962C8B-B14F-4D97-AF65-F5344CB8AC3E}">
        <p14:creationId xmlns:p14="http://schemas.microsoft.com/office/powerpoint/2010/main" val="32339978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15-2020</a:t>
            </a:r>
          </a:p>
        </p:txBody>
      </p:sp>
      <p:sp>
        <p:nvSpPr>
          <p:cNvPr id="3" name="Subtitle 2"/>
          <p:cNvSpPr>
            <a:spLocks noGrp="1"/>
          </p:cNvSpPr>
          <p:nvPr>
            <p:ph type="subTitle" idx="1"/>
          </p:nvPr>
        </p:nvSpPr>
        <p:spPr>
          <a:xfrm>
            <a:off x="1524000" y="2710786"/>
            <a:ext cx="9144000" cy="2387599"/>
          </a:xfrm>
        </p:spPr>
        <p:txBody>
          <a:bodyPr>
            <a:noAutofit/>
          </a:bodyPr>
          <a:lstStyle/>
          <a:p>
            <a:r>
              <a:rPr lang="en-PH" sz="2800" dirty="0">
                <a:latin typeface="Tahoma" panose="020B0604030504040204" pitchFamily="34" charset="0"/>
                <a:ea typeface="Tahoma" panose="020B0604030504040204" pitchFamily="34" charset="0"/>
                <a:cs typeface="Tahoma" panose="020B0604030504040204" pitchFamily="34" charset="0"/>
              </a:rPr>
              <a:t>Approving the </a:t>
            </a:r>
            <a:r>
              <a:rPr lang="en-PH" sz="2800" b="1" dirty="0">
                <a:latin typeface="Tahoma" panose="020B0604030504040204" pitchFamily="34" charset="0"/>
                <a:ea typeface="Tahoma" panose="020B0604030504040204" pitchFamily="34" charset="0"/>
                <a:cs typeface="Tahoma" panose="020B0604030504040204" pitchFamily="34" charset="0"/>
              </a:rPr>
              <a:t>Adoption of the Sixth (6th) Edition of the Philippine Bidding Documents for the Procurement of Goods and Infrastructure Projects </a:t>
            </a:r>
            <a:r>
              <a:rPr lang="en-PH" sz="2800" dirty="0">
                <a:latin typeface="Tahoma" panose="020B0604030504040204" pitchFamily="34" charset="0"/>
                <a:ea typeface="Tahoma" panose="020B0604030504040204" pitchFamily="34" charset="0"/>
                <a:cs typeface="Tahoma" panose="020B0604030504040204" pitchFamily="34" charset="0"/>
              </a:rPr>
              <a:t>and Related Amendments in the 2016 Revised Implementing Rules and Regulations of Republic Act No. 9184 and Associated Issuances </a:t>
            </a:r>
            <a:endParaRPr lang="en-PH" sz="28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0489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727114"/>
            <a:ext cx="9144000" cy="2387599"/>
          </a:xfrm>
        </p:spPr>
        <p:txBody>
          <a:bodyPr>
            <a:noAutofit/>
          </a:bodyPr>
          <a:lstStyle/>
          <a:p>
            <a:r>
              <a:rPr lang="en-PH" sz="4400" dirty="0">
                <a:latin typeface="Tahoma" panose="020B0604030504040204" pitchFamily="34" charset="0"/>
                <a:ea typeface="Tahoma" panose="020B0604030504040204" pitchFamily="34" charset="0"/>
                <a:cs typeface="Tahoma" panose="020B0604030504040204" pitchFamily="34" charset="0"/>
              </a:rPr>
              <a:t>For a downloadable copy of the 6</a:t>
            </a:r>
            <a:r>
              <a:rPr lang="en-PH" sz="4400" baseline="30000" dirty="0">
                <a:latin typeface="Tahoma" panose="020B0604030504040204" pitchFamily="34" charset="0"/>
                <a:ea typeface="Tahoma" panose="020B0604030504040204" pitchFamily="34" charset="0"/>
                <a:cs typeface="Tahoma" panose="020B0604030504040204" pitchFamily="34" charset="0"/>
              </a:rPr>
              <a:t>th</a:t>
            </a:r>
            <a:r>
              <a:rPr lang="en-PH" sz="4400" dirty="0">
                <a:latin typeface="Tahoma" panose="020B0604030504040204" pitchFamily="34" charset="0"/>
                <a:ea typeface="Tahoma" panose="020B0604030504040204" pitchFamily="34" charset="0"/>
                <a:cs typeface="Tahoma" panose="020B0604030504040204" pitchFamily="34" charset="0"/>
              </a:rPr>
              <a:t> edition of the Philippine Bidding Documents, please go to </a:t>
            </a:r>
            <a:r>
              <a:rPr lang="en-PH" sz="4400" dirty="0">
                <a:latin typeface="Tahoma" panose="020B0604030504040204" pitchFamily="34" charset="0"/>
                <a:ea typeface="Tahoma" panose="020B0604030504040204" pitchFamily="34" charset="0"/>
                <a:cs typeface="Tahoma" panose="020B0604030504040204" pitchFamily="34" charset="0"/>
                <a:hlinkClick r:id="rId4"/>
              </a:rPr>
              <a:t>https://www.gppb.gov.ph/downloadables.php</a:t>
            </a:r>
            <a:r>
              <a:rPr lang="en-PH" sz="4400" dirty="0">
                <a:latin typeface="Tahoma" panose="020B0604030504040204" pitchFamily="34" charset="0"/>
                <a:ea typeface="Tahoma" panose="020B0604030504040204" pitchFamily="34" charset="0"/>
                <a:cs typeface="Tahoma" panose="020B0604030504040204" pitchFamily="34" charset="0"/>
              </a:rPr>
              <a:t>.</a:t>
            </a:r>
            <a:endParaRPr lang="en-PH" sz="44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5209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3628"/>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17-2020</a:t>
            </a:r>
          </a:p>
        </p:txBody>
      </p:sp>
      <p:sp>
        <p:nvSpPr>
          <p:cNvPr id="3" name="Subtitle 2"/>
          <p:cNvSpPr>
            <a:spLocks noGrp="1"/>
          </p:cNvSpPr>
          <p:nvPr>
            <p:ph type="subTitle" idx="1"/>
          </p:nvPr>
        </p:nvSpPr>
        <p:spPr>
          <a:xfrm>
            <a:off x="1151680" y="3117701"/>
            <a:ext cx="9888639" cy="1618144"/>
          </a:xfrm>
        </p:spPr>
        <p:txBody>
          <a:bodyPr>
            <a:normAutofit/>
          </a:bodyPr>
          <a:lstStyle/>
          <a:p>
            <a:r>
              <a:rPr lang="en-PH" sz="2800" dirty="0">
                <a:latin typeface="Tahoma" panose="020B0604030504040204" pitchFamily="34" charset="0"/>
                <a:ea typeface="Tahoma" panose="020B0604030504040204" pitchFamily="34" charset="0"/>
                <a:cs typeface="Tahoma" panose="020B0604030504040204" pitchFamily="34" charset="0"/>
              </a:rPr>
              <a:t>Approving the </a:t>
            </a:r>
            <a:r>
              <a:rPr lang="en-PH" sz="2800" b="1" dirty="0">
                <a:latin typeface="Tahoma" panose="020B0604030504040204" pitchFamily="34" charset="0"/>
                <a:ea typeface="Tahoma" panose="020B0604030504040204" pitchFamily="34" charset="0"/>
                <a:cs typeface="Tahoma" panose="020B0604030504040204" pitchFamily="34" charset="0"/>
              </a:rPr>
              <a:t>Streamlining of Procurement of the Common-Use Supplies and Equipment Items </a:t>
            </a:r>
            <a:r>
              <a:rPr lang="en-PH" sz="2800" dirty="0">
                <a:latin typeface="Tahoma" panose="020B0604030504040204" pitchFamily="34" charset="0"/>
                <a:ea typeface="Tahoma" panose="020B0604030504040204" pitchFamily="34" charset="0"/>
                <a:cs typeface="Tahoma" panose="020B0604030504040204" pitchFamily="34" charset="0"/>
              </a:rPr>
              <a:t>from the Department Budget and Management - Procurement Service</a:t>
            </a:r>
            <a:endParaRPr lang="en-PH" sz="2800" dirty="0">
              <a:highlight>
                <a:srgbClr val="FFFF00"/>
              </a:highligh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26263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1070863"/>
            <a:ext cx="9171008" cy="4940080"/>
          </a:xfrm>
        </p:spPr>
        <p:txBody>
          <a:bodyPr>
            <a:noAutofit/>
          </a:bodyPr>
          <a:lstStyle/>
          <a:p>
            <a:pPr algn="just"/>
            <a:r>
              <a:rPr lang="en-PH" sz="2000" dirty="0">
                <a:latin typeface="Tahoma" panose="020B0604030504040204" pitchFamily="34" charset="0"/>
                <a:ea typeface="Tahoma" panose="020B0604030504040204" pitchFamily="34" charset="0"/>
                <a:cs typeface="Tahoma" panose="020B0604030504040204" pitchFamily="34" charset="0"/>
              </a:rPr>
              <a:t>Considering the urgent need of the Procuring Entities for CSE items and to facilitate their procurement in case of their unavailability in the PS,</a:t>
            </a:r>
          </a:p>
          <a:p>
            <a:pPr marL="342900" indent="-342900" algn="just">
              <a:buFont typeface="Arial" panose="020B0604020202020204" pitchFamily="34" charset="0"/>
              <a:buChar char="•"/>
            </a:pPr>
            <a:endParaRPr lang="en-PH" sz="2000" b="1" dirty="0">
              <a:latin typeface="Tahoma" panose="020B0604030504040204" pitchFamily="34" charset="0"/>
              <a:ea typeface="Tahoma" panose="020B0604030504040204" pitchFamily="34" charset="0"/>
              <a:cs typeface="Tahoma" panose="020B0604030504040204" pitchFamily="34" charset="0"/>
            </a:endParaRPr>
          </a:p>
          <a:p>
            <a:pPr algn="just"/>
            <a:r>
              <a:rPr lang="en-PH" sz="2000" dirty="0">
                <a:latin typeface="Tahoma" panose="020B0604030504040204" pitchFamily="34" charset="0"/>
                <a:ea typeface="Tahoma" panose="020B0604030504040204" pitchFamily="34" charset="0"/>
                <a:cs typeface="Tahoma" panose="020B0604030504040204" pitchFamily="34" charset="0"/>
              </a:rPr>
              <a:t>(1) </a:t>
            </a:r>
            <a:r>
              <a:rPr lang="en-PH" sz="2000" b="1" dirty="0">
                <a:latin typeface="Tahoma" panose="020B0604030504040204" pitchFamily="34" charset="0"/>
                <a:ea typeface="Tahoma" panose="020B0604030504040204" pitchFamily="34" charset="0"/>
                <a:cs typeface="Tahoma" panose="020B0604030504040204" pitchFamily="34" charset="0"/>
              </a:rPr>
              <a:t>ALLOW Procuring Entities to procure the CSE items from other sources </a:t>
            </a:r>
            <a:r>
              <a:rPr lang="en-PH" sz="2000" b="1" u="sng" dirty="0">
                <a:latin typeface="Tahoma" panose="020B0604030504040204" pitchFamily="34" charset="0"/>
                <a:ea typeface="Tahoma" panose="020B0604030504040204" pitchFamily="34" charset="0"/>
                <a:cs typeface="Tahoma" panose="020B0604030504040204" pitchFamily="34" charset="0"/>
              </a:rPr>
              <a:t>without the need of securing a CNAS</a:t>
            </a:r>
            <a:r>
              <a:rPr lang="en-PH" sz="2000" b="1" dirty="0">
                <a:latin typeface="Tahoma" panose="020B0604030504040204" pitchFamily="34" charset="0"/>
                <a:ea typeface="Tahoma" panose="020B0604030504040204" pitchFamily="34" charset="0"/>
                <a:cs typeface="Tahoma" panose="020B0604030504040204" pitchFamily="34" charset="0"/>
              </a:rPr>
              <a:t>, subject to the following:</a:t>
            </a:r>
          </a:p>
          <a:p>
            <a:pPr algn="just"/>
            <a:r>
              <a:rPr lang="en-PH" sz="2000" b="1" dirty="0">
                <a:latin typeface="Tahoma" panose="020B0604030504040204" pitchFamily="34" charset="0"/>
                <a:ea typeface="Tahoma" panose="020B0604030504040204" pitchFamily="34" charset="0"/>
                <a:cs typeface="Tahoma" panose="020B0604030504040204" pitchFamily="34" charset="0"/>
              </a:rPr>
              <a:t>a. The item is not available from the </a:t>
            </a:r>
            <a:r>
              <a:rPr lang="en-PH" sz="2000" dirty="0">
                <a:latin typeface="Tahoma" panose="020B0604030504040204" pitchFamily="34" charset="0"/>
                <a:ea typeface="Tahoma" panose="020B0604030504040204" pitchFamily="34" charset="0"/>
                <a:cs typeface="Tahoma" panose="020B0604030504040204" pitchFamily="34" charset="0"/>
              </a:rPr>
              <a:t>PS, as shown on its website; and</a:t>
            </a:r>
          </a:p>
          <a:p>
            <a:pPr algn="just"/>
            <a:r>
              <a:rPr lang="en-PH" sz="2000" dirty="0">
                <a:latin typeface="Tahoma" panose="020B0604030504040204" pitchFamily="34" charset="0"/>
                <a:ea typeface="Tahoma" panose="020B0604030504040204" pitchFamily="34" charset="0"/>
                <a:cs typeface="Tahoma" panose="020B0604030504040204" pitchFamily="34" charset="0"/>
              </a:rPr>
              <a:t>b. </a:t>
            </a:r>
            <a:r>
              <a:rPr lang="en-PH" sz="2000" b="1" dirty="0">
                <a:latin typeface="Tahoma" panose="020B0604030504040204" pitchFamily="34" charset="0"/>
                <a:ea typeface="Tahoma" panose="020B0604030504040204" pitchFamily="34" charset="0"/>
                <a:cs typeface="Tahoma" panose="020B0604030504040204" pitchFamily="34" charset="0"/>
              </a:rPr>
              <a:t>Procuring Entities shall keep a record of the proof of unavailability of the CSE as shown in the PS website</a:t>
            </a:r>
            <a:r>
              <a:rPr lang="en-PH" sz="2000" dirty="0">
                <a:latin typeface="Tahoma" panose="020B0604030504040204" pitchFamily="34" charset="0"/>
                <a:ea typeface="Tahoma" panose="020B0604030504040204" pitchFamily="34" charset="0"/>
                <a:cs typeface="Tahoma" panose="020B0604030504040204" pitchFamily="34" charset="0"/>
              </a:rPr>
              <a:t>, </a:t>
            </a:r>
            <a:r>
              <a:rPr lang="en-PH" sz="2000" u="sng" dirty="0">
                <a:latin typeface="Tahoma" panose="020B0604030504040204" pitchFamily="34" charset="0"/>
                <a:ea typeface="Tahoma" panose="020B0604030504040204" pitchFamily="34" charset="0"/>
                <a:cs typeface="Tahoma" panose="020B0604030504040204" pitchFamily="34" charset="0"/>
              </a:rPr>
              <a:t>such as a printed form of the webpage or a screenshot of the same showing the date and time that it was accessed</a:t>
            </a:r>
            <a:r>
              <a:rPr lang="en-PH" sz="2000" dirty="0">
                <a:latin typeface="Tahoma" panose="020B0604030504040204" pitchFamily="34" charset="0"/>
                <a:ea typeface="Tahoma" panose="020B0604030504040204" pitchFamily="34" charset="0"/>
                <a:cs typeface="Tahoma" panose="020B0604030504040204" pitchFamily="34" charset="0"/>
              </a:rPr>
              <a:t>.</a:t>
            </a:r>
            <a:endParaRPr lang="en-PH" sz="2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5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CC538-92B3-4101-98EE-B74D93C32C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4E8CE76-1666-4F66-8F06-673FD19B9671}"/>
              </a:ext>
            </a:extLst>
          </p:cNvPr>
          <p:cNvSpPr>
            <a:spLocks noGrp="1"/>
          </p:cNvSpPr>
          <p:nvPr>
            <p:ph idx="1"/>
          </p:nvPr>
        </p:nvSpPr>
        <p:spPr/>
        <p:txBody>
          <a:bodyPr/>
          <a:lstStyle/>
          <a:p>
            <a:endParaRPr lang="en-US"/>
          </a:p>
        </p:txBody>
      </p:sp>
      <p:sp>
        <p:nvSpPr>
          <p:cNvPr id="4" name="Content Placeholder 1">
            <a:extLst>
              <a:ext uri="{FF2B5EF4-FFF2-40B4-BE49-F238E27FC236}">
                <a16:creationId xmlns:a16="http://schemas.microsoft.com/office/drawing/2014/main" id="{8847C76C-CA26-496E-9D98-AB99C77EE302}"/>
              </a:ext>
            </a:extLst>
          </p:cNvPr>
          <p:cNvSpPr txBox="1">
            <a:spLocks/>
          </p:cNvSpPr>
          <p:nvPr/>
        </p:nvSpPr>
        <p:spPr>
          <a:xfrm>
            <a:off x="609600" y="681038"/>
            <a:ext cx="10972800" cy="5666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a:solidFill>
                  <a:srgbClr val="002060"/>
                </a:solidFill>
              </a:rPr>
              <a:t>5 Rights in Public Procurement -</a:t>
            </a:r>
          </a:p>
          <a:p>
            <a:pPr lvl="1"/>
            <a:endParaRPr lang="en-US" sz="800" b="1" dirty="0">
              <a:solidFill>
                <a:srgbClr val="002060"/>
              </a:solidFill>
            </a:endParaRPr>
          </a:p>
          <a:p>
            <a:pPr lvl="1"/>
            <a:r>
              <a:rPr lang="en-US" sz="3600" b="1" dirty="0">
                <a:solidFill>
                  <a:srgbClr val="002060"/>
                </a:solidFill>
              </a:rPr>
              <a:t>Source - Understanding the Legal, Technical and Financial Qualification of a Supplier;</a:t>
            </a:r>
          </a:p>
          <a:p>
            <a:pPr lvl="1"/>
            <a:r>
              <a:rPr lang="en-US" sz="3600" b="1" dirty="0">
                <a:solidFill>
                  <a:srgbClr val="002060"/>
                </a:solidFill>
              </a:rPr>
              <a:t>Quantity - Lean Procurement;</a:t>
            </a:r>
          </a:p>
          <a:p>
            <a:pPr lvl="1"/>
            <a:r>
              <a:rPr lang="en-US" sz="3600" b="1" dirty="0">
                <a:solidFill>
                  <a:srgbClr val="002060"/>
                </a:solidFill>
              </a:rPr>
              <a:t>Quality - Needs based;</a:t>
            </a:r>
          </a:p>
          <a:p>
            <a:pPr lvl="1"/>
            <a:r>
              <a:rPr lang="en-US" sz="3600" b="1" dirty="0">
                <a:solidFill>
                  <a:srgbClr val="002060"/>
                </a:solidFill>
              </a:rPr>
              <a:t>Price - Realistic Cost + Cost Factors (Life Cycle Cost)</a:t>
            </a:r>
          </a:p>
          <a:p>
            <a:pPr lvl="1"/>
            <a:r>
              <a:rPr lang="en-US" sz="3600" b="1" dirty="0">
                <a:solidFill>
                  <a:srgbClr val="002060"/>
                </a:solidFill>
              </a:rPr>
              <a:t>Delivery – Satisfaction at the right time</a:t>
            </a:r>
          </a:p>
          <a:p>
            <a:endParaRPr lang="en-US" dirty="0"/>
          </a:p>
        </p:txBody>
      </p:sp>
    </p:spTree>
    <p:extLst>
      <p:ext uri="{BB962C8B-B14F-4D97-AF65-F5344CB8AC3E}">
        <p14:creationId xmlns:p14="http://schemas.microsoft.com/office/powerpoint/2010/main" val="16656984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FAB2F-30D9-4A33-B86C-30FF68FC39D0}"/>
              </a:ext>
            </a:extLst>
          </p:cNvPr>
          <p:cNvSpPr>
            <a:spLocks noGrp="1"/>
          </p:cNvSpPr>
          <p:nvPr>
            <p:ph idx="1"/>
          </p:nvPr>
        </p:nvSpPr>
        <p:spPr>
          <a:xfrm>
            <a:off x="1981200" y="2708275"/>
            <a:ext cx="8229600" cy="4149725"/>
          </a:xfrm>
        </p:spPr>
        <p:txBody>
          <a:bodyPr>
            <a:normAutofit fontScale="55000" lnSpcReduction="20000"/>
          </a:bodyPr>
          <a:lstStyle/>
          <a:p>
            <a:pPr marL="109728" indent="0" fontAlgn="auto">
              <a:spcAft>
                <a:spcPts val="0"/>
              </a:spcAft>
              <a:buFont typeface="Wingdings 3"/>
              <a:buNone/>
              <a:defRPr/>
            </a:pPr>
            <a:endParaRPr lang="en-US" dirty="0"/>
          </a:p>
          <a:p>
            <a:pPr marL="109728" indent="0" algn="ctr" fontAlgn="auto">
              <a:spcAft>
                <a:spcPts val="0"/>
              </a:spcAft>
              <a:buClr>
                <a:srgbClr val="330066"/>
              </a:buClr>
              <a:buSzPct val="70000"/>
              <a:buFont typeface="Wingdings 3"/>
              <a:buNone/>
              <a:defRPr/>
            </a:pPr>
            <a:r>
              <a:rPr lang="en-US" sz="7000" b="1" dirty="0"/>
              <a:t>DENNIS S. SANTIAGO</a:t>
            </a:r>
          </a:p>
          <a:p>
            <a:pPr marL="109728" indent="0" algn="ctr" fontAlgn="auto">
              <a:spcAft>
                <a:spcPts val="0"/>
              </a:spcAft>
              <a:buClr>
                <a:srgbClr val="330066"/>
              </a:buClr>
              <a:buSzPct val="70000"/>
              <a:buFont typeface="Wingdings 3"/>
              <a:buNone/>
              <a:defRPr/>
            </a:pPr>
            <a:r>
              <a:rPr lang="en-US" sz="3800" b="1" i="1" dirty="0"/>
              <a:t>Executive Director V</a:t>
            </a:r>
          </a:p>
          <a:p>
            <a:pPr marL="109728" indent="0" algn="ctr" fontAlgn="auto">
              <a:spcAft>
                <a:spcPts val="0"/>
              </a:spcAft>
              <a:buClr>
                <a:srgbClr val="330066"/>
              </a:buClr>
              <a:buSzPct val="70000"/>
              <a:buFont typeface="Wingdings 3"/>
              <a:buNone/>
              <a:defRPr/>
            </a:pPr>
            <a:r>
              <a:rPr lang="en-US" sz="3800" b="1" dirty="0"/>
              <a:t>Procurement Service - Department of Budget and Management</a:t>
            </a:r>
          </a:p>
          <a:p>
            <a:pPr marL="109728" indent="0" fontAlgn="auto">
              <a:spcAft>
                <a:spcPts val="0"/>
              </a:spcAft>
              <a:buClr>
                <a:srgbClr val="330066"/>
              </a:buClr>
              <a:buSzPct val="70000"/>
              <a:buFont typeface="Wingdings 3"/>
              <a:buNone/>
              <a:defRPr/>
            </a:pPr>
            <a:endParaRPr lang="en-US" sz="9600" dirty="0"/>
          </a:p>
          <a:p>
            <a:pPr marL="109728" indent="0" fontAlgn="auto">
              <a:spcAft>
                <a:spcPts val="0"/>
              </a:spcAft>
              <a:buClr>
                <a:srgbClr val="330066"/>
              </a:buClr>
              <a:buSzPct val="70000"/>
              <a:buFont typeface="Wingdings 3"/>
              <a:buNone/>
              <a:defRPr/>
            </a:pPr>
            <a:endParaRPr lang="en-US" sz="9600" dirty="0"/>
          </a:p>
          <a:p>
            <a:pPr marL="109728" indent="0" fontAlgn="auto">
              <a:spcAft>
                <a:spcPts val="0"/>
              </a:spcAft>
              <a:buFont typeface="Wingdings 3"/>
              <a:buNone/>
              <a:defRPr/>
            </a:pPr>
            <a:endParaRPr lang="en-US" sz="6400" b="1" i="1" dirty="0"/>
          </a:p>
          <a:p>
            <a:pPr marL="109728" indent="0" algn="ctr" fontAlgn="auto">
              <a:spcAft>
                <a:spcPts val="0"/>
              </a:spcAft>
              <a:buFont typeface="Wingdings 3"/>
              <a:buNone/>
              <a:defRPr/>
            </a:pPr>
            <a:r>
              <a:rPr lang="en-US" b="1" dirty="0">
                <a:solidFill>
                  <a:srgbClr val="FFFF00"/>
                </a:solidFill>
              </a:rPr>
              <a:t>…</a:t>
            </a:r>
            <a:r>
              <a:rPr lang="en-US" b="1" dirty="0"/>
              <a:t> </a:t>
            </a:r>
          </a:p>
        </p:txBody>
      </p:sp>
      <p:sp>
        <p:nvSpPr>
          <p:cNvPr id="5" name="Rectangle 2">
            <a:extLst>
              <a:ext uri="{FF2B5EF4-FFF2-40B4-BE49-F238E27FC236}">
                <a16:creationId xmlns:a16="http://schemas.microsoft.com/office/drawing/2014/main" id="{76A87744-2733-44CC-888B-A15D6B9321D8}"/>
              </a:ext>
            </a:extLst>
          </p:cNvPr>
          <p:cNvSpPr>
            <a:spLocks noGrp="1" noChangeArrowheads="1"/>
          </p:cNvSpPr>
          <p:nvPr>
            <p:ph type="title"/>
          </p:nvPr>
        </p:nvSpPr>
        <p:spPr>
          <a:xfrm>
            <a:off x="1984829" y="685799"/>
            <a:ext cx="8229600" cy="1592179"/>
          </a:xfrm>
        </p:spPr>
        <p:txBody>
          <a:bodyPr>
            <a:noAutofit/>
          </a:bodyPr>
          <a:lstStyle/>
          <a:p>
            <a:pPr fontAlgn="auto">
              <a:spcAft>
                <a:spcPts val="0"/>
              </a:spcAft>
              <a:defRPr/>
            </a:pPr>
            <a:br>
              <a:rPr lang="en-US" sz="5200" dirty="0">
                <a:effectLst/>
                <a:latin typeface="+mn-lt"/>
              </a:rPr>
            </a:br>
            <a:r>
              <a:rPr lang="en-US" sz="6000" b="1" dirty="0">
                <a:effectLst/>
                <a:latin typeface="+mn-lt"/>
              </a:rPr>
              <a:t>THANK YOU…</a:t>
            </a:r>
            <a:br>
              <a:rPr lang="en-US" sz="6000" b="1" dirty="0">
                <a:latin typeface="+mn-lt"/>
              </a:rPr>
            </a:br>
            <a:endParaRPr lang="et-EE" sz="6000" b="1"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915" y="2454443"/>
            <a:ext cx="10732169" cy="1192636"/>
          </a:xfrm>
          <a:custGeom>
            <a:avLst/>
            <a:gdLst>
              <a:gd name="connsiteX0" fmla="*/ 0 w 4008699"/>
              <a:gd name="connsiteY0" fmla="*/ 0 h 949505"/>
              <a:gd name="connsiteX1" fmla="*/ 4008699 w 4008699"/>
              <a:gd name="connsiteY1" fmla="*/ 0 h 949505"/>
              <a:gd name="connsiteX2" fmla="*/ 4008699 w 4008699"/>
              <a:gd name="connsiteY2" fmla="*/ 949505 h 949505"/>
              <a:gd name="connsiteX3" fmla="*/ 0 w 4008699"/>
              <a:gd name="connsiteY3" fmla="*/ 949505 h 949505"/>
              <a:gd name="connsiteX4" fmla="*/ 0 w 4008699"/>
              <a:gd name="connsiteY4" fmla="*/ 0 h 94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699" h="949505" fill="none" extrusionOk="0">
                <a:moveTo>
                  <a:pt x="0" y="0"/>
                </a:moveTo>
                <a:cubicBezTo>
                  <a:pt x="1873989" y="-33775"/>
                  <a:pt x="2193208" y="138873"/>
                  <a:pt x="4008699" y="0"/>
                </a:cubicBezTo>
                <a:cubicBezTo>
                  <a:pt x="3990086" y="182215"/>
                  <a:pt x="3983477" y="820890"/>
                  <a:pt x="4008699" y="949505"/>
                </a:cubicBezTo>
                <a:cubicBezTo>
                  <a:pt x="2229683" y="812175"/>
                  <a:pt x="1452731" y="811649"/>
                  <a:pt x="0" y="949505"/>
                </a:cubicBezTo>
                <a:cubicBezTo>
                  <a:pt x="-77540" y="591561"/>
                  <a:pt x="-11870" y="348462"/>
                  <a:pt x="0" y="0"/>
                </a:cubicBezTo>
                <a:close/>
              </a:path>
              <a:path w="4008699" h="949505" stroke="0" extrusionOk="0">
                <a:moveTo>
                  <a:pt x="0" y="0"/>
                </a:moveTo>
                <a:cubicBezTo>
                  <a:pt x="1133429" y="-101487"/>
                  <a:pt x="2144153" y="-162162"/>
                  <a:pt x="4008699" y="0"/>
                </a:cubicBezTo>
                <a:cubicBezTo>
                  <a:pt x="3981740" y="388399"/>
                  <a:pt x="3965780" y="800894"/>
                  <a:pt x="4008699" y="949505"/>
                </a:cubicBezTo>
                <a:cubicBezTo>
                  <a:pt x="2860820" y="999570"/>
                  <a:pt x="974068" y="791056"/>
                  <a:pt x="0" y="949505"/>
                </a:cubicBezTo>
                <a:cubicBezTo>
                  <a:pt x="-49474" y="485661"/>
                  <a:pt x="4550" y="167140"/>
                  <a:pt x="0" y="0"/>
                </a:cubicBezTo>
                <a:close/>
              </a:path>
            </a:pathLst>
          </a:custGeom>
          <a:gradFill flip="none" rotWithShape="1">
            <a:gsLst>
              <a:gs pos="0">
                <a:srgbClr val="C45F5F">
                  <a:tint val="66000"/>
                  <a:satMod val="160000"/>
                </a:srgbClr>
              </a:gs>
              <a:gs pos="50000">
                <a:srgbClr val="C45F5F">
                  <a:tint val="44500"/>
                  <a:satMod val="160000"/>
                </a:srgbClr>
              </a:gs>
              <a:gs pos="100000">
                <a:srgbClr val="C45F5F">
                  <a:tint val="23500"/>
                  <a:satMod val="160000"/>
                </a:srgbClr>
              </a:gs>
            </a:gsLst>
            <a:path path="circle">
              <a:fillToRect l="50000" t="50000" r="50000" b="50000"/>
            </a:path>
            <a:tileRect/>
          </a:gradFill>
          <a:ln>
            <a:solidFill>
              <a:srgbClr val="C45F5F"/>
            </a:solidFill>
            <a:extLst>
              <a:ext uri="{C807C97D-BFC1-408E-A445-0C87EB9F89A2}">
                <ask:lineSketchStyleProps xmlns:ask="http://schemas.microsoft.com/office/drawing/2018/sketchyshapes" sd="981765707">
                  <a:custGeom>
                    <a:avLst/>
                    <a:gdLst>
                      <a:gd name="connsiteX0" fmla="*/ 0 w 10732169"/>
                      <a:gd name="connsiteY0" fmla="*/ 0 h 1192636"/>
                      <a:gd name="connsiteX1" fmla="*/ 10732169 w 10732169"/>
                      <a:gd name="connsiteY1" fmla="*/ 0 h 1192636"/>
                      <a:gd name="connsiteX2" fmla="*/ 10732169 w 10732169"/>
                      <a:gd name="connsiteY2" fmla="*/ 1192636 h 1192636"/>
                      <a:gd name="connsiteX3" fmla="*/ 0 w 10732169"/>
                      <a:gd name="connsiteY3" fmla="*/ 1192636 h 1192636"/>
                      <a:gd name="connsiteX4" fmla="*/ 0 w 10732169"/>
                      <a:gd name="connsiteY4" fmla="*/ 0 h 1192636"/>
                      <a:gd name="connsiteX0" fmla="*/ 0 w 10732169"/>
                      <a:gd name="connsiteY0" fmla="*/ 0 h 1192636"/>
                      <a:gd name="connsiteX1" fmla="*/ 10732169 w 10732169"/>
                      <a:gd name="connsiteY1" fmla="*/ 0 h 1192636"/>
                      <a:gd name="connsiteX2" fmla="*/ 10732169 w 10732169"/>
                      <a:gd name="connsiteY2" fmla="*/ 1192636 h 1192636"/>
                      <a:gd name="connsiteX3" fmla="*/ 0 w 10732169"/>
                      <a:gd name="connsiteY3" fmla="*/ 1192636 h 1192636"/>
                      <a:gd name="connsiteX4" fmla="*/ 0 w 10732169"/>
                      <a:gd name="connsiteY4" fmla="*/ 0 h 1192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2169" h="1192636" fill="none" extrusionOk="0">
                        <a:moveTo>
                          <a:pt x="0" y="0"/>
                        </a:moveTo>
                        <a:cubicBezTo>
                          <a:pt x="5092788" y="-114381"/>
                          <a:pt x="5999599" y="182872"/>
                          <a:pt x="10732169" y="0"/>
                        </a:cubicBezTo>
                        <a:cubicBezTo>
                          <a:pt x="10688570" y="239526"/>
                          <a:pt x="10648642" y="1030743"/>
                          <a:pt x="10732169" y="1192636"/>
                        </a:cubicBezTo>
                        <a:cubicBezTo>
                          <a:pt x="6168750" y="1049056"/>
                          <a:pt x="3784180" y="971515"/>
                          <a:pt x="0" y="1192636"/>
                        </a:cubicBezTo>
                        <a:cubicBezTo>
                          <a:pt x="-256764" y="757709"/>
                          <a:pt x="-25463" y="429127"/>
                          <a:pt x="0" y="0"/>
                        </a:cubicBezTo>
                        <a:close/>
                      </a:path>
                      <a:path w="10732169" h="1192636" stroke="0" extrusionOk="0">
                        <a:moveTo>
                          <a:pt x="0" y="0"/>
                        </a:moveTo>
                        <a:cubicBezTo>
                          <a:pt x="3019295" y="-58228"/>
                          <a:pt x="5764298" y="-159070"/>
                          <a:pt x="10732169" y="0"/>
                        </a:cubicBezTo>
                        <a:cubicBezTo>
                          <a:pt x="10626422" y="496754"/>
                          <a:pt x="10608200" y="976638"/>
                          <a:pt x="10732169" y="1192636"/>
                        </a:cubicBezTo>
                        <a:cubicBezTo>
                          <a:pt x="7695826" y="1572429"/>
                          <a:pt x="2784412" y="950066"/>
                          <a:pt x="0" y="1192636"/>
                        </a:cubicBezTo>
                        <a:cubicBezTo>
                          <a:pt x="-142964" y="633946"/>
                          <a:pt x="16503" y="230932"/>
                          <a:pt x="0" y="0"/>
                        </a:cubicBezTo>
                        <a:close/>
                      </a:path>
                      <a:path w="10732169" h="1192636" fill="none" stroke="0" extrusionOk="0">
                        <a:moveTo>
                          <a:pt x="0" y="0"/>
                        </a:moveTo>
                        <a:cubicBezTo>
                          <a:pt x="4981087" y="20724"/>
                          <a:pt x="5820195" y="153164"/>
                          <a:pt x="10732169" y="0"/>
                        </a:cubicBezTo>
                        <a:cubicBezTo>
                          <a:pt x="10688549" y="227956"/>
                          <a:pt x="10663492" y="1033186"/>
                          <a:pt x="10732169" y="1192636"/>
                        </a:cubicBezTo>
                        <a:cubicBezTo>
                          <a:pt x="5742923" y="1095820"/>
                          <a:pt x="3628713" y="1327602"/>
                          <a:pt x="0" y="1192636"/>
                        </a:cubicBezTo>
                        <a:cubicBezTo>
                          <a:pt x="-156439" y="709932"/>
                          <a:pt x="-43134" y="440294"/>
                          <a:pt x="0" y="0"/>
                        </a:cubicBezTo>
                        <a:close/>
                      </a:path>
                    </a:pathLst>
                  </a:custGeom>
                  <ask:type>
                    <ask:lineSketchCurved/>
                  </ask:type>
                </ask:lineSketchStyleProps>
              </a:ext>
            </a:extLst>
          </a:ln>
        </p:spPr>
        <p:txBody>
          <a:bodyPr>
            <a:normAutofit fontScale="90000"/>
          </a:bodyPr>
          <a:lstStyle/>
          <a:p>
            <a:r>
              <a:rPr lang="en-PH" b="1" dirty="0">
                <a:latin typeface="Tahoma" panose="020B0604030504040204" pitchFamily="34" charset="0"/>
                <a:ea typeface="Tahoma" panose="020B0604030504040204" pitchFamily="34" charset="0"/>
                <a:cs typeface="Tahoma" panose="020B0604030504040204" pitchFamily="34" charset="0"/>
              </a:rPr>
              <a:t>New Procurement Guidelines </a:t>
            </a:r>
          </a:p>
        </p:txBody>
      </p:sp>
    </p:spTree>
    <p:extLst>
      <p:ext uri="{BB962C8B-B14F-4D97-AF65-F5344CB8AC3E}">
        <p14:creationId xmlns:p14="http://schemas.microsoft.com/office/powerpoint/2010/main" val="1670462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91650" y="2954247"/>
            <a:ext cx="4008699" cy="949505"/>
          </a:xfrm>
          <a:custGeom>
            <a:avLst/>
            <a:gdLst>
              <a:gd name="connsiteX0" fmla="*/ 0 w 4008699"/>
              <a:gd name="connsiteY0" fmla="*/ 0 h 949505"/>
              <a:gd name="connsiteX1" fmla="*/ 4008699 w 4008699"/>
              <a:gd name="connsiteY1" fmla="*/ 0 h 949505"/>
              <a:gd name="connsiteX2" fmla="*/ 4008699 w 4008699"/>
              <a:gd name="connsiteY2" fmla="*/ 949505 h 949505"/>
              <a:gd name="connsiteX3" fmla="*/ 0 w 4008699"/>
              <a:gd name="connsiteY3" fmla="*/ 949505 h 949505"/>
              <a:gd name="connsiteX4" fmla="*/ 0 w 4008699"/>
              <a:gd name="connsiteY4" fmla="*/ 0 h 949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699" h="949505" fill="none" extrusionOk="0">
                <a:moveTo>
                  <a:pt x="0" y="0"/>
                </a:moveTo>
                <a:cubicBezTo>
                  <a:pt x="1873989" y="-33775"/>
                  <a:pt x="2193208" y="138873"/>
                  <a:pt x="4008699" y="0"/>
                </a:cubicBezTo>
                <a:cubicBezTo>
                  <a:pt x="3990086" y="182215"/>
                  <a:pt x="3983477" y="820890"/>
                  <a:pt x="4008699" y="949505"/>
                </a:cubicBezTo>
                <a:cubicBezTo>
                  <a:pt x="2229683" y="812175"/>
                  <a:pt x="1452731" y="811649"/>
                  <a:pt x="0" y="949505"/>
                </a:cubicBezTo>
                <a:cubicBezTo>
                  <a:pt x="-77540" y="591561"/>
                  <a:pt x="-11870" y="348462"/>
                  <a:pt x="0" y="0"/>
                </a:cubicBezTo>
                <a:close/>
              </a:path>
              <a:path w="4008699" h="949505" stroke="0" extrusionOk="0">
                <a:moveTo>
                  <a:pt x="0" y="0"/>
                </a:moveTo>
                <a:cubicBezTo>
                  <a:pt x="1133429" y="-101487"/>
                  <a:pt x="2144153" y="-162162"/>
                  <a:pt x="4008699" y="0"/>
                </a:cubicBezTo>
                <a:cubicBezTo>
                  <a:pt x="3981740" y="388399"/>
                  <a:pt x="3965780" y="800894"/>
                  <a:pt x="4008699" y="949505"/>
                </a:cubicBezTo>
                <a:cubicBezTo>
                  <a:pt x="2860820" y="999570"/>
                  <a:pt x="974068" y="791056"/>
                  <a:pt x="0" y="949505"/>
                </a:cubicBezTo>
                <a:cubicBezTo>
                  <a:pt x="-49474" y="485661"/>
                  <a:pt x="4550" y="167140"/>
                  <a:pt x="0" y="0"/>
                </a:cubicBezTo>
                <a:close/>
              </a:path>
            </a:pathLst>
          </a:custGeom>
          <a:gradFill flip="none" rotWithShape="1">
            <a:gsLst>
              <a:gs pos="0">
                <a:srgbClr val="C45F5F">
                  <a:tint val="66000"/>
                  <a:satMod val="160000"/>
                </a:srgbClr>
              </a:gs>
              <a:gs pos="50000">
                <a:srgbClr val="C45F5F">
                  <a:tint val="44500"/>
                  <a:satMod val="160000"/>
                </a:srgbClr>
              </a:gs>
              <a:gs pos="100000">
                <a:srgbClr val="C45F5F">
                  <a:tint val="23500"/>
                  <a:satMod val="160000"/>
                </a:srgbClr>
              </a:gs>
            </a:gsLst>
            <a:path path="circle">
              <a:fillToRect l="50000" t="50000" r="50000" b="50000"/>
            </a:path>
            <a:tileRect/>
          </a:gradFill>
          <a:ln>
            <a:solidFill>
              <a:srgbClr val="C45F5F"/>
            </a:solidFill>
            <a:extLst>
              <a:ext uri="{C807C97D-BFC1-408E-A445-0C87EB9F89A2}">
                <ask:lineSketchStyleProps xmlns:ask="http://schemas.microsoft.com/office/drawing/2018/sketchyshapes" sd="981765707">
                  <ask:type>
                    <ask:lineSketchCurved/>
                  </ask:type>
                </ask:lineSketchStyleProps>
              </a:ext>
            </a:extLst>
          </a:ln>
        </p:spPr>
        <p:txBody>
          <a:bodyPr/>
          <a:lstStyle/>
          <a:p>
            <a:r>
              <a:rPr lang="en-PH" dirty="0">
                <a:latin typeface="Tahoma" panose="020B0604030504040204" pitchFamily="34" charset="0"/>
                <a:ea typeface="Tahoma" panose="020B0604030504040204" pitchFamily="34" charset="0"/>
                <a:cs typeface="Tahoma" panose="020B0604030504040204" pitchFamily="34" charset="0"/>
              </a:rPr>
              <a:t>Year 2022</a:t>
            </a:r>
          </a:p>
        </p:txBody>
      </p:sp>
    </p:spTree>
    <p:extLst>
      <p:ext uri="{BB962C8B-B14F-4D97-AF65-F5344CB8AC3E}">
        <p14:creationId xmlns:p14="http://schemas.microsoft.com/office/powerpoint/2010/main" val="604527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43628"/>
            <a:ext cx="9144000" cy="2387600"/>
          </a:xfrm>
        </p:spPr>
        <p:txBody>
          <a:bodyPr/>
          <a:lstStyle/>
          <a:p>
            <a:r>
              <a:rPr lang="en-PH" dirty="0">
                <a:latin typeface="Tahoma" panose="020B0604030504040204" pitchFamily="34" charset="0"/>
                <a:ea typeface="Tahoma" panose="020B0604030504040204" pitchFamily="34" charset="0"/>
                <a:cs typeface="Tahoma" panose="020B0604030504040204" pitchFamily="34" charset="0"/>
              </a:rPr>
              <a:t>Resolution No. 05-2022</a:t>
            </a:r>
          </a:p>
        </p:txBody>
      </p:sp>
      <p:sp>
        <p:nvSpPr>
          <p:cNvPr id="3" name="Subtitle 2"/>
          <p:cNvSpPr>
            <a:spLocks noGrp="1"/>
          </p:cNvSpPr>
          <p:nvPr>
            <p:ph type="subTitle" idx="1"/>
          </p:nvPr>
        </p:nvSpPr>
        <p:spPr>
          <a:xfrm>
            <a:off x="1524000" y="3335820"/>
            <a:ext cx="9144000" cy="1655762"/>
          </a:xfrm>
        </p:spPr>
        <p:txBody>
          <a:bodyPr>
            <a:normAutofit fontScale="92500" lnSpcReduction="20000"/>
          </a:bodyPr>
          <a:lstStyle/>
          <a:p>
            <a:r>
              <a:rPr lang="en-PH" sz="2800" dirty="0">
                <a:latin typeface="Tahoma" panose="020B0604030504040204" pitchFamily="34" charset="0"/>
                <a:ea typeface="Tahoma" panose="020B0604030504040204" pitchFamily="34" charset="0"/>
                <a:cs typeface="Tahoma" panose="020B0604030504040204" pitchFamily="34" charset="0"/>
              </a:rPr>
              <a:t>Approving the Inclusion of Online Subscription to Negotiated Procurement – </a:t>
            </a:r>
            <a:r>
              <a:rPr lang="en-PH" sz="2800" b="1" dirty="0">
                <a:latin typeface="Tahoma" panose="020B0604030504040204" pitchFamily="34" charset="0"/>
                <a:ea typeface="Tahoma" panose="020B0604030504040204" pitchFamily="34" charset="0"/>
                <a:cs typeface="Tahoma" panose="020B0604030504040204" pitchFamily="34" charset="0"/>
              </a:rPr>
              <a:t>Direct Retail Purchase </a:t>
            </a:r>
            <a:r>
              <a:rPr lang="en-PH" sz="2800" dirty="0">
                <a:latin typeface="Tahoma" panose="020B0604030504040204" pitchFamily="34" charset="0"/>
                <a:ea typeface="Tahoma" panose="020B0604030504040204" pitchFamily="34" charset="0"/>
                <a:cs typeface="Tahoma" panose="020B0604030504040204" pitchFamily="34" charset="0"/>
              </a:rPr>
              <a:t>under Section 53.14 of the 2016 Revised Implementing Rules and Regulations of RA 9184, including the Related Guidelines under Annex H thereof</a:t>
            </a:r>
          </a:p>
        </p:txBody>
      </p:sp>
    </p:spTree>
    <p:extLst>
      <p:ext uri="{BB962C8B-B14F-4D97-AF65-F5344CB8AC3E}">
        <p14:creationId xmlns:p14="http://schemas.microsoft.com/office/powerpoint/2010/main" val="178894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10496" y="372700"/>
            <a:ext cx="9171008" cy="4546541"/>
          </a:xfrm>
        </p:spPr>
        <p:txBody>
          <a:bodyPr>
            <a:noAutofit/>
          </a:bodyPr>
          <a:lstStyle/>
          <a:p>
            <a:pPr algn="just"/>
            <a:endParaRPr lang="en-PH" sz="1800" dirty="0">
              <a:latin typeface="Tahoma" panose="020B0604030504040204" pitchFamily="34" charset="0"/>
              <a:ea typeface="Tahoma" panose="020B0604030504040204" pitchFamily="34" charset="0"/>
              <a:cs typeface="Tahoma" panose="020B0604030504040204" pitchFamily="34" charset="0"/>
            </a:endParaRPr>
          </a:p>
          <a:p>
            <a:pPr algn="just"/>
            <a:r>
              <a:rPr lang="en-PH" sz="1800" dirty="0">
                <a:latin typeface="Tahoma" panose="020B0604030504040204" pitchFamily="34" charset="0"/>
                <a:ea typeface="Tahoma" panose="020B0604030504040204" pitchFamily="34" charset="0"/>
                <a:cs typeface="Tahoma" panose="020B0604030504040204" pitchFamily="34" charset="0"/>
              </a:rPr>
              <a:t>A. INCLUDE </a:t>
            </a:r>
            <a:r>
              <a:rPr lang="en-PH" sz="1800" b="1" dirty="0">
                <a:latin typeface="Tahoma" panose="020B0604030504040204" pitchFamily="34" charset="0"/>
                <a:ea typeface="Tahoma" panose="020B0604030504040204" pitchFamily="34" charset="0"/>
                <a:cs typeface="Tahoma" panose="020B0604030504040204" pitchFamily="34" charset="0"/>
              </a:rPr>
              <a:t>online subscriptions to Negotiated Procurement – Direct Retail Purchase </a:t>
            </a:r>
            <a:r>
              <a:rPr lang="en-PH" sz="1800" dirty="0">
                <a:latin typeface="Tahoma" panose="020B0604030504040204" pitchFamily="34" charset="0"/>
                <a:ea typeface="Tahoma" panose="020B0604030504040204" pitchFamily="34" charset="0"/>
                <a:cs typeface="Tahoma" panose="020B0604030504040204" pitchFamily="34" charset="0"/>
              </a:rPr>
              <a:t>under Section 53.14 of the 2016 revised IRR of RA No. 9184; </a:t>
            </a:r>
          </a:p>
          <a:p>
            <a:pPr algn="just"/>
            <a:r>
              <a:rPr lang="en-PH" sz="1800" dirty="0">
                <a:latin typeface="Tahoma" panose="020B0604030504040204" pitchFamily="34" charset="0"/>
                <a:ea typeface="Tahoma" panose="020B0604030504040204" pitchFamily="34" charset="0"/>
                <a:cs typeface="Tahoma" panose="020B0604030504040204" pitchFamily="34" charset="0"/>
              </a:rPr>
              <a:t>B. DEFINE the </a:t>
            </a:r>
            <a:r>
              <a:rPr lang="en-PH" sz="1800" b="1" dirty="0">
                <a:latin typeface="Tahoma" panose="020B0604030504040204" pitchFamily="34" charset="0"/>
                <a:ea typeface="Tahoma" panose="020B0604030504040204" pitchFamily="34" charset="0"/>
                <a:cs typeface="Tahoma" panose="020B0604030504040204" pitchFamily="34" charset="0"/>
              </a:rPr>
              <a:t>coverage of online subscription </a:t>
            </a:r>
            <a:r>
              <a:rPr lang="en-PH" sz="1800" dirty="0">
                <a:latin typeface="Tahoma" panose="020B0604030504040204" pitchFamily="34" charset="0"/>
                <a:ea typeface="Tahoma" panose="020B0604030504040204" pitchFamily="34" charset="0"/>
                <a:cs typeface="Tahoma" panose="020B0604030504040204" pitchFamily="34" charset="0"/>
              </a:rPr>
              <a:t>by including the paragraph under Section 53.14 of the 2016 revised IRR of RA No. 9184 that states, “</a:t>
            </a:r>
            <a:r>
              <a:rPr lang="en-PH" sz="1800" b="1" dirty="0">
                <a:latin typeface="Tahoma" panose="020B0604030504040204" pitchFamily="34" charset="0"/>
                <a:ea typeface="Tahoma" panose="020B0604030504040204" pitchFamily="34" charset="0"/>
                <a:cs typeface="Tahoma" panose="020B0604030504040204" pitchFamily="34" charset="0"/>
              </a:rPr>
              <a:t>Online subscriptions </a:t>
            </a:r>
            <a:r>
              <a:rPr lang="en-PH" sz="1800" dirty="0">
                <a:latin typeface="Tahoma" panose="020B0604030504040204" pitchFamily="34" charset="0"/>
                <a:ea typeface="Tahoma" panose="020B0604030504040204" pitchFamily="34" charset="0"/>
                <a:cs typeface="Tahoma" panose="020B0604030504040204" pitchFamily="34" charset="0"/>
              </a:rPr>
              <a:t>shall cover (</a:t>
            </a:r>
            <a:r>
              <a:rPr lang="en-PH" sz="1800" dirty="0" err="1">
                <a:latin typeface="Tahoma" panose="020B0604030504040204" pitchFamily="34" charset="0"/>
                <a:ea typeface="Tahoma" panose="020B0604030504040204" pitchFamily="34" charset="0"/>
                <a:cs typeface="Tahoma" panose="020B0604030504040204" pitchFamily="34" charset="0"/>
              </a:rPr>
              <a:t>i</a:t>
            </a:r>
            <a:r>
              <a:rPr lang="en-PH" sz="1800" dirty="0">
                <a:latin typeface="Tahoma" panose="020B0604030504040204" pitchFamily="34" charset="0"/>
                <a:ea typeface="Tahoma" panose="020B0604030504040204" pitchFamily="34" charset="0"/>
                <a:cs typeface="Tahoma" panose="020B0604030504040204" pitchFamily="34" charset="0"/>
              </a:rPr>
              <a:t>) </a:t>
            </a:r>
            <a:r>
              <a:rPr lang="en-PH" sz="1800" b="1" dirty="0">
                <a:latin typeface="Tahoma" panose="020B0604030504040204" pitchFamily="34" charset="0"/>
                <a:ea typeface="Tahoma" panose="020B0604030504040204" pitchFamily="34" charset="0"/>
                <a:cs typeface="Tahoma" panose="020B0604030504040204" pitchFamily="34" charset="0"/>
              </a:rPr>
              <a:t>electronic publications, reference materials, and journals</a:t>
            </a:r>
            <a:r>
              <a:rPr lang="en-PH" sz="1800" dirty="0">
                <a:latin typeface="Tahoma" panose="020B0604030504040204" pitchFamily="34" charset="0"/>
                <a:ea typeface="Tahoma" panose="020B0604030504040204" pitchFamily="34" charset="0"/>
                <a:cs typeface="Tahoma" panose="020B0604030504040204" pitchFamily="34" charset="0"/>
              </a:rPr>
              <a:t>; (ii) </a:t>
            </a:r>
            <a:r>
              <a:rPr lang="en-PH" sz="1800" b="1" dirty="0">
                <a:latin typeface="Tahoma" panose="020B0604030504040204" pitchFamily="34" charset="0"/>
                <a:ea typeface="Tahoma" panose="020B0604030504040204" pitchFamily="34" charset="0"/>
                <a:cs typeface="Tahoma" panose="020B0604030504040204" pitchFamily="34" charset="0"/>
              </a:rPr>
              <a:t>computer software and applications such as video conferencing applications, computer-aided design and drafting applications, office productivity tools, and system protection software</a:t>
            </a:r>
            <a:r>
              <a:rPr lang="en-PH" sz="1800" dirty="0">
                <a:latin typeface="Tahoma" panose="020B0604030504040204" pitchFamily="34" charset="0"/>
                <a:ea typeface="Tahoma" panose="020B0604030504040204" pitchFamily="34" charset="0"/>
                <a:cs typeface="Tahoma" panose="020B0604030504040204" pitchFamily="34" charset="0"/>
              </a:rPr>
              <a:t>; (iii) </a:t>
            </a:r>
            <a:r>
              <a:rPr lang="en-PH" sz="1800" b="1" dirty="0">
                <a:latin typeface="Tahoma" panose="020B0604030504040204" pitchFamily="34" charset="0"/>
                <a:ea typeface="Tahoma" panose="020B0604030504040204" pitchFamily="34" charset="0"/>
                <a:cs typeface="Tahoma" panose="020B0604030504040204" pitchFamily="34" charset="0"/>
              </a:rPr>
              <a:t>web-based services such as news and social media monitoring tools</a:t>
            </a:r>
            <a:r>
              <a:rPr lang="en-PH" sz="1800" dirty="0">
                <a:latin typeface="Tahoma" panose="020B0604030504040204" pitchFamily="34" charset="0"/>
                <a:ea typeface="Tahoma" panose="020B0604030504040204" pitchFamily="34" charset="0"/>
                <a:cs typeface="Tahoma" panose="020B0604030504040204" pitchFamily="34" charset="0"/>
              </a:rPr>
              <a:t>; and (iv) </a:t>
            </a:r>
            <a:r>
              <a:rPr lang="en-PH" sz="1800" b="1" dirty="0">
                <a:latin typeface="Tahoma" panose="020B0604030504040204" pitchFamily="34" charset="0"/>
                <a:ea typeface="Tahoma" panose="020B0604030504040204" pitchFamily="34" charset="0"/>
                <a:cs typeface="Tahoma" panose="020B0604030504040204" pitchFamily="34" charset="0"/>
              </a:rPr>
              <a:t>off-the-shelf information systems</a:t>
            </a:r>
            <a:r>
              <a:rPr lang="en-PH" sz="1800" dirty="0">
                <a:latin typeface="Tahoma" panose="020B0604030504040204" pitchFamily="34" charset="0"/>
                <a:ea typeface="Tahoma" panose="020B0604030504040204" pitchFamily="34" charset="0"/>
                <a:cs typeface="Tahoma" panose="020B0604030504040204" pitchFamily="34" charset="0"/>
              </a:rPr>
              <a:t>, </a:t>
            </a:r>
            <a:r>
              <a:rPr lang="en-PH" sz="1800" b="1" dirty="0">
                <a:latin typeface="Tahoma" panose="020B0604030504040204" pitchFamily="34" charset="0"/>
                <a:ea typeface="Tahoma" panose="020B0604030504040204" pitchFamily="34" charset="0"/>
                <a:cs typeface="Tahoma" panose="020B0604030504040204" pitchFamily="34" charset="0"/>
              </a:rPr>
              <a:t>*</a:t>
            </a:r>
            <a:r>
              <a:rPr lang="en-PH" sz="1800" b="1" u="sng" dirty="0">
                <a:latin typeface="Tahoma" panose="020B0604030504040204" pitchFamily="34" charset="0"/>
                <a:ea typeface="Tahoma" panose="020B0604030504040204" pitchFamily="34" charset="0"/>
                <a:cs typeface="Tahoma" panose="020B0604030504040204" pitchFamily="34" charset="0"/>
              </a:rPr>
              <a:t>except internet and cloud computing services</a:t>
            </a:r>
            <a:r>
              <a:rPr lang="en-PH" sz="1800" dirty="0">
                <a:latin typeface="Tahoma" panose="020B0604030504040204" pitchFamily="34" charset="0"/>
                <a:ea typeface="Tahoma" panose="020B0604030504040204" pitchFamily="34" charset="0"/>
                <a:cs typeface="Tahoma" panose="020B0604030504040204" pitchFamily="34" charset="0"/>
              </a:rPr>
              <a:t>;”</a:t>
            </a:r>
          </a:p>
          <a:p>
            <a:pPr algn="just"/>
            <a:r>
              <a:rPr lang="en-PH" sz="1800" dirty="0">
                <a:latin typeface="Tahoma" panose="020B0604030504040204" pitchFamily="34" charset="0"/>
                <a:ea typeface="Tahoma" panose="020B0604030504040204" pitchFamily="34" charset="0"/>
                <a:cs typeface="Tahoma" panose="020B0604030504040204" pitchFamily="34" charset="0"/>
              </a:rPr>
              <a:t>C. ADOPT the maximum </a:t>
            </a:r>
            <a:r>
              <a:rPr lang="en-PH" sz="1800" b="1" dirty="0">
                <a:latin typeface="Tahoma" panose="020B0604030504040204" pitchFamily="34" charset="0"/>
                <a:ea typeface="Tahoma" panose="020B0604030504040204" pitchFamily="34" charset="0"/>
                <a:cs typeface="Tahoma" panose="020B0604030504040204" pitchFamily="34" charset="0"/>
              </a:rPr>
              <a:t>ABC amounting to One Million Pesos (₱1,000,000);</a:t>
            </a:r>
            <a:r>
              <a:rPr lang="en-PH" sz="1800" dirty="0">
                <a:latin typeface="Tahoma" panose="020B0604030504040204" pitchFamily="34" charset="0"/>
                <a:ea typeface="Tahoma" panose="020B0604030504040204" pitchFamily="34" charset="0"/>
                <a:cs typeface="Tahoma" panose="020B0604030504040204" pitchFamily="34" charset="0"/>
              </a:rPr>
              <a:t> provided that if the online subscription to be directly purchased would require an ABC beyond the aforementioned amount, the </a:t>
            </a:r>
            <a:r>
              <a:rPr lang="en-PH" sz="1800" b="1" dirty="0">
                <a:latin typeface="Tahoma" panose="020B0604030504040204" pitchFamily="34" charset="0"/>
                <a:ea typeface="Tahoma" panose="020B0604030504040204" pitchFamily="34" charset="0"/>
                <a:cs typeface="Tahoma" panose="020B0604030504040204" pitchFamily="34" charset="0"/>
              </a:rPr>
              <a:t>ABC may be increased but not exceeding Five Million Pesos (₱5,000,000) and subject to prior approval of the </a:t>
            </a:r>
            <a:r>
              <a:rPr lang="en-PH" sz="1800" b="1" dirty="0" err="1">
                <a:latin typeface="Tahoma" panose="020B0604030504040204" pitchFamily="34" charset="0"/>
                <a:ea typeface="Tahoma" panose="020B0604030504040204" pitchFamily="34" charset="0"/>
                <a:cs typeface="Tahoma" panose="020B0604030504040204" pitchFamily="34" charset="0"/>
              </a:rPr>
              <a:t>HoPE</a:t>
            </a:r>
            <a:r>
              <a:rPr lang="en-PH" sz="1800" dirty="0">
                <a:latin typeface="Tahoma" panose="020B0604030504040204" pitchFamily="34" charset="0"/>
                <a:ea typeface="Tahoma" panose="020B0604030504040204" pitchFamily="34" charset="0"/>
                <a:cs typeface="Tahoma" panose="020B0604030504040204" pitchFamily="34" charset="0"/>
              </a:rPr>
              <a:t>.</a:t>
            </a:r>
          </a:p>
          <a:p>
            <a:pPr marL="342900" indent="-342900" algn="just">
              <a:buFont typeface="Arial" panose="020B0604020202020204" pitchFamily="34" charset="0"/>
              <a:buChar char="•"/>
            </a:pPr>
            <a:endParaRPr lang="en-PH" sz="1800"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0EF4C8E8-CD0D-33CA-F5CA-AF348AD650F2}"/>
              </a:ext>
            </a:extLst>
          </p:cNvPr>
          <p:cNvSpPr txBox="1"/>
          <p:nvPr/>
        </p:nvSpPr>
        <p:spPr>
          <a:xfrm>
            <a:off x="3739588" y="4810602"/>
            <a:ext cx="6941916" cy="594775"/>
          </a:xfrm>
          <a:prstGeom prst="rect">
            <a:avLst/>
          </a:prstGeom>
          <a:noFill/>
        </p:spPr>
        <p:txBody>
          <a:bodyPr wrap="square">
            <a:spAutoFit/>
          </a:bodyPr>
          <a:lstStyle/>
          <a:p>
            <a:pPr algn="just"/>
            <a:r>
              <a:rPr lang="en-PH" sz="1800" b="1" i="1" dirty="0">
                <a:latin typeface="Tahoma" panose="020B0604030504040204" pitchFamily="34" charset="0"/>
                <a:ea typeface="Tahoma" panose="020B0604030504040204" pitchFamily="34" charset="0"/>
                <a:cs typeface="Tahoma" panose="020B0604030504040204" pitchFamily="34" charset="0"/>
              </a:rPr>
              <a:t>*</a:t>
            </a:r>
            <a:r>
              <a:rPr lang="en-PH" sz="1400" i="1" dirty="0">
                <a:latin typeface="Tahoma" panose="020B0604030504040204" pitchFamily="34" charset="0"/>
                <a:ea typeface="Tahoma" panose="020B0604030504040204" pitchFamily="34" charset="0"/>
                <a:cs typeface="Tahoma" panose="020B0604030504040204" pitchFamily="34" charset="0"/>
              </a:rPr>
              <a:t>DICT recommended to exclude cloud computing services from the coverage of online subscriptions since the DICT is proposing separate guidelines on the matter.</a:t>
            </a:r>
            <a:endParaRPr lang="en-PH" sz="18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87393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2713</TotalTime>
  <Words>5058</Words>
  <Application>Microsoft Office PowerPoint</Application>
  <PresentationFormat>Widescreen</PresentationFormat>
  <Paragraphs>264</Paragraphs>
  <Slides>50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Calibri Light</vt:lpstr>
      <vt:lpstr>Noto Sans Symbols</vt:lpstr>
      <vt:lpstr>Tahoma</vt:lpstr>
      <vt:lpstr>Times New Roman</vt:lpstr>
      <vt:lpstr>Wingdings 3</vt:lpstr>
      <vt:lpstr>Office Theme</vt:lpstr>
      <vt:lpstr>New Procurement Guidelines </vt:lpstr>
      <vt:lpstr>PowerPoint Presentation</vt:lpstr>
      <vt:lpstr>PowerPoint Presentation</vt:lpstr>
      <vt:lpstr>PowerPoint Presentation</vt:lpstr>
      <vt:lpstr>PowerPoint Presentation</vt:lpstr>
      <vt:lpstr>New Procurement Guidelines </vt:lpstr>
      <vt:lpstr>Year 2022</vt:lpstr>
      <vt:lpstr>Resolution No. 05-2022</vt:lpstr>
      <vt:lpstr>PowerPoint Presentation</vt:lpstr>
      <vt:lpstr>PowerPoint Presentation</vt:lpstr>
      <vt:lpstr>PowerPoint Presentation</vt:lpstr>
      <vt:lpstr>PowerPoint Presentation</vt:lpstr>
      <vt:lpstr>Resolution No. 02-2022</vt:lpstr>
      <vt:lpstr>PowerPoint Presentation</vt:lpstr>
      <vt:lpstr>PowerPoint Presentation</vt:lpstr>
      <vt:lpstr>Year 2021</vt:lpstr>
      <vt:lpstr>Resolution No. 04-2021</vt:lpstr>
      <vt:lpstr>PowerPoint Presentation</vt:lpstr>
      <vt:lpstr>PowerPoint Presentation</vt:lpstr>
      <vt:lpstr>Resolution No. 14-2021</vt:lpstr>
      <vt:lpstr>PowerPoint Presentation</vt:lpstr>
      <vt:lpstr>Resolution No. 15-2021</vt:lpstr>
      <vt:lpstr>PowerPoint Presentation</vt:lpstr>
      <vt:lpstr>PowerPoint Presentation</vt:lpstr>
      <vt:lpstr>PowerPoint Presentation</vt:lpstr>
      <vt:lpstr>PowerPoint Presentation</vt:lpstr>
      <vt:lpstr>PowerPoint Presentation</vt:lpstr>
      <vt:lpstr>Resolution No. 16-2021</vt:lpstr>
      <vt:lpstr>PowerPoint Presentation</vt:lpstr>
      <vt:lpstr>Resolution No. 18-2021</vt:lpstr>
      <vt:lpstr>PowerPoint Presentation</vt:lpstr>
      <vt:lpstr>PowerPoint Presentation</vt:lpstr>
      <vt:lpstr>Year 2020</vt:lpstr>
      <vt:lpstr>Resolution No. 02-2020</vt:lpstr>
      <vt:lpstr>PowerPoint Presentation</vt:lpstr>
      <vt:lpstr>PowerPoint Presentation</vt:lpstr>
      <vt:lpstr>PowerPoint Presentation</vt:lpstr>
      <vt:lpstr>Resolution No. 05-2020</vt:lpstr>
      <vt:lpstr>PowerPoint Presentation</vt:lpstr>
      <vt:lpstr>Resolution No. 11-2020</vt:lpstr>
      <vt:lpstr>PowerPoint Presentation</vt:lpstr>
      <vt:lpstr>PowerPoint Presentation</vt:lpstr>
      <vt:lpstr>Resolution No. 12-2020</vt:lpstr>
      <vt:lpstr>PowerPoint Presentation</vt:lpstr>
      <vt:lpstr>PowerPoint Presentation</vt:lpstr>
      <vt:lpstr>Resolution No. 15-2020</vt:lpstr>
      <vt:lpstr>PowerPoint Presentation</vt:lpstr>
      <vt:lpstr>Resolution No. 17-2020</vt:lpstr>
      <vt:lpstr>PowerPoint Presentation</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Josef</dc:creator>
  <cp:lastModifiedBy>Admin1</cp:lastModifiedBy>
  <cp:revision>147</cp:revision>
  <dcterms:created xsi:type="dcterms:W3CDTF">2021-09-15T01:30:00Z</dcterms:created>
  <dcterms:modified xsi:type="dcterms:W3CDTF">2022-12-05T03:06:45Z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ABB892EAD7184535B64AF6C2D2FB79FD</vt:lpwstr>
  </property>
  <property fmtid="{D5CDD505-2E9C-101B-9397-08002B2CF9AE}" pid="3" name="KSOProductBuildVer">
    <vt:lpwstr>1033-11.2.0.11380</vt:lpwstr>
  </property>
</Properties>
</file>